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65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74" y="102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Noviembre\PUG_Noviembre%2025%20Datos%20fiderh%202003-20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Noviembre\PUG_Noviembre%2025%20Datos%20fiderh%202003-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Noviembre\PUG_Noviembre%2025%20Datos%20fiderh%202003-202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Noviembre\PUG_Noviembre%2025%20Datos%20fiderh%202003-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1748562792799"/>
          <c:y val="0.11976866480342664"/>
          <c:w val="0.82550554297759793"/>
          <c:h val="0.55795045171939195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2005-2023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F78F-48FC-9F30-53112C0A984B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F78F-48FC-9F30-53112C0A984B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78F-48FC-9F30-53112C0A984B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6-F78F-48FC-9F30-53112C0A984B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7-F78F-48FC-9F30-53112C0A984B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8-F78F-48FC-9F30-53112C0A984B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9-F78F-48FC-9F30-53112C0A984B}"/>
              </c:ext>
            </c:extLst>
          </c:dPt>
          <c:dPt>
            <c:idx val="1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B-F78F-48FC-9F30-53112C0A984B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78F-48FC-9F30-53112C0A984B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Solicitudes'!$P$5:$Z$5</c:f>
              <c:numCache>
                <c:formatCode>_(* #,##0_);_(* \(#,##0\);_(* "-"??_);_(@_)</c:formatCode>
                <c:ptCount val="11"/>
                <c:pt idx="0">
                  <c:v>1538</c:v>
                </c:pt>
                <c:pt idx="1">
                  <c:v>1532</c:v>
                </c:pt>
                <c:pt idx="2">
                  <c:v>1450</c:v>
                </c:pt>
                <c:pt idx="3">
                  <c:v>1443</c:v>
                </c:pt>
                <c:pt idx="4">
                  <c:v>968</c:v>
                </c:pt>
                <c:pt idx="5">
                  <c:v>1174</c:v>
                </c:pt>
                <c:pt idx="6">
                  <c:v>1191</c:v>
                </c:pt>
                <c:pt idx="7">
                  <c:v>1024</c:v>
                </c:pt>
                <c:pt idx="8">
                  <c:v>1027</c:v>
                </c:pt>
                <c:pt idx="9">
                  <c:v>1163</c:v>
                </c:pt>
                <c:pt idx="10">
                  <c:v>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78F-48FC-9F30-53112C0A984B}"/>
            </c:ext>
          </c:extLst>
        </c:ser>
        <c:ser>
          <c:idx val="1"/>
          <c:order val="1"/>
          <c:tx>
            <c:strRef>
              <c:f>'% VAR 2005-2023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Solicitudes'!$P$6:$Z$6</c:f>
              <c:numCache>
                <c:formatCode>0%</c:formatCode>
                <c:ptCount val="11"/>
                <c:pt idx="0">
                  <c:v>3.638814016172507E-2</c:v>
                </c:pt>
                <c:pt idx="1">
                  <c:v>-3.9011703511053317E-3</c:v>
                </c:pt>
                <c:pt idx="2">
                  <c:v>-5.3524804177545689E-2</c:v>
                </c:pt>
                <c:pt idx="3">
                  <c:v>-4.827586206896552E-3</c:v>
                </c:pt>
                <c:pt idx="4">
                  <c:v>-0.32917532917532916</c:v>
                </c:pt>
                <c:pt idx="5">
                  <c:v>0.21280991735537191</c:v>
                </c:pt>
                <c:pt idx="6">
                  <c:v>1.4480408858603067E-2</c:v>
                </c:pt>
                <c:pt idx="7">
                  <c:v>-0.14021830394626364</c:v>
                </c:pt>
                <c:pt idx="8">
                  <c:v>2.9296875E-3</c:v>
                </c:pt>
                <c:pt idx="9">
                  <c:v>0.13242453748782862</c:v>
                </c:pt>
                <c:pt idx="10">
                  <c:v>5.0632911392405063E-2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78F-48FC-9F30-53112C0A984B}"/>
            </c:ext>
          </c:extLst>
        </c:ser>
        <c:ser>
          <c:idx val="2"/>
          <c:order val="2"/>
          <c:tx>
            <c:strRef>
              <c:f>'% VAR 2005-2023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F6B7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1-F78F-48FC-9F30-53112C0A984B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F78F-48FC-9F30-53112C0A984B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F78F-48FC-9F30-53112C0A984B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6-F78F-48FC-9F30-53112C0A984B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7-F78F-48FC-9F30-53112C0A984B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8-F78F-48FC-9F30-53112C0A984B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9-F78F-48FC-9F30-53112C0A984B}"/>
              </c:ext>
            </c:extLst>
          </c:dPt>
          <c:dPt>
            <c:idx val="19"/>
            <c:bubble3D val="0"/>
            <c:spPr>
              <a:ln>
                <a:solidFill>
                  <a:schemeClr val="accent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B-F78F-48FC-9F30-53112C0A984B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F78F-48FC-9F30-53112C0A984B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Solicitudes'!$P$7:$Z$7</c:f>
              <c:numCache>
                <c:formatCode>General</c:formatCode>
                <c:ptCount val="11"/>
                <c:pt idx="0">
                  <c:v>932</c:v>
                </c:pt>
                <c:pt idx="1">
                  <c:v>894</c:v>
                </c:pt>
                <c:pt idx="2">
                  <c:v>887</c:v>
                </c:pt>
                <c:pt idx="3">
                  <c:v>929</c:v>
                </c:pt>
                <c:pt idx="4">
                  <c:v>630</c:v>
                </c:pt>
                <c:pt idx="5">
                  <c:v>906</c:v>
                </c:pt>
                <c:pt idx="6">
                  <c:v>935</c:v>
                </c:pt>
                <c:pt idx="7">
                  <c:v>764</c:v>
                </c:pt>
                <c:pt idx="8">
                  <c:v>784</c:v>
                </c:pt>
                <c:pt idx="9">
                  <c:v>842</c:v>
                </c:pt>
                <c:pt idx="10">
                  <c:v>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F78F-48FC-9F30-53112C0A984B}"/>
            </c:ext>
          </c:extLst>
        </c:ser>
        <c:ser>
          <c:idx val="3"/>
          <c:order val="3"/>
          <c:tx>
            <c:strRef>
              <c:f>'% VAR 2005-2023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Solicitudes'!$P$8:$Z$8</c:f>
              <c:numCache>
                <c:formatCode>0%</c:formatCode>
                <c:ptCount val="11"/>
                <c:pt idx="0">
                  <c:v>4.8368953880764905E-2</c:v>
                </c:pt>
                <c:pt idx="1">
                  <c:v>-4.07725321888412E-2</c:v>
                </c:pt>
                <c:pt idx="2">
                  <c:v>-7.829977628635347E-3</c:v>
                </c:pt>
                <c:pt idx="3">
                  <c:v>4.7350620067643741E-2</c:v>
                </c:pt>
                <c:pt idx="4">
                  <c:v>-0.32185145317545749</c:v>
                </c:pt>
                <c:pt idx="5">
                  <c:v>0.43809523809523809</c:v>
                </c:pt>
                <c:pt idx="6">
                  <c:v>3.2008830022075052E-2</c:v>
                </c:pt>
                <c:pt idx="7">
                  <c:v>-0.18288770053475936</c:v>
                </c:pt>
                <c:pt idx="8">
                  <c:v>2.6178010471204188E-2</c:v>
                </c:pt>
                <c:pt idx="9">
                  <c:v>7.3979591836734693E-2</c:v>
                </c:pt>
                <c:pt idx="10">
                  <c:v>-3.5714285714285712E-2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F78F-48FC-9F30-53112C0A984B}"/>
            </c:ext>
          </c:extLst>
        </c:ser>
        <c:ser>
          <c:idx val="4"/>
          <c:order val="4"/>
          <c:tx>
            <c:strRef>
              <c:f>'% VAR 2005-2023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Solicitudes'!$P$9:$Z$9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F78F-48FC-9F30-53112C0A9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ax val="2000"/>
          <c:min val="0"/>
        </c:scaling>
        <c:delete val="0"/>
        <c:axPos val="l"/>
        <c:majorGridlines>
          <c:spPr>
            <a:ln w="952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n-US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5305762503162"/>
          <c:y val="3.0111478265671374E-2"/>
          <c:w val="0.73508278944936956"/>
          <c:h val="0.84432114117402524"/>
        </c:manualLayout>
      </c:layout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OARC!$M$8:$V$8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*2025</c:v>
                </c:pt>
              </c:strCache>
            </c:strRef>
          </c:cat>
          <c:val>
            <c:numRef>
              <c:f>OARC!$M$9:$V$9</c:f>
              <c:numCache>
                <c:formatCode>_(* #,##0_);_(* \(#,##0\);_(* "-"??_);_(@_)</c:formatCode>
                <c:ptCount val="10"/>
                <c:pt idx="0">
                  <c:v>6105</c:v>
                </c:pt>
                <c:pt idx="1">
                  <c:v>6449</c:v>
                </c:pt>
                <c:pt idx="2">
                  <c:v>6839</c:v>
                </c:pt>
                <c:pt idx="3">
                  <c:v>7083</c:v>
                </c:pt>
                <c:pt idx="4">
                  <c:v>6889</c:v>
                </c:pt>
                <c:pt idx="5">
                  <c:v>7013</c:v>
                </c:pt>
                <c:pt idx="6">
                  <c:v>7129</c:v>
                </c:pt>
                <c:pt idx="7">
                  <c:v>7288</c:v>
                </c:pt>
                <c:pt idx="8">
                  <c:v>7213</c:v>
                </c:pt>
                <c:pt idx="9">
                  <c:v>7145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3E-473C-8A48-0EEB87FA1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ax val="8000"/>
          <c:min val="5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46902474870880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'!$O$13:$O$18</c:f>
              <c:numCache>
                <c:formatCode>_(* #,##0_);_(* \(#,##0\);_(* "-"??_);_(@_)</c:formatCode>
                <c:ptCount val="6"/>
                <c:pt idx="0">
                  <c:v>255</c:v>
                </c:pt>
                <c:pt idx="1">
                  <c:v>1019</c:v>
                </c:pt>
                <c:pt idx="2">
                  <c:v>71</c:v>
                </c:pt>
                <c:pt idx="3">
                  <c:v>78</c:v>
                </c:pt>
                <c:pt idx="4">
                  <c:v>108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3-4E21-8CC8-374478093F1E}"/>
            </c:ext>
          </c:extLst>
        </c:ser>
        <c:ser>
          <c:idx val="1"/>
          <c:order val="1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_(* #,##0_);_(* \(#,##0\);_(* "-"??_);_(@_)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13-4E21-8CC8-374478093F1E}"/>
            </c:ext>
          </c:extLst>
        </c:ser>
        <c:ser>
          <c:idx val="2"/>
          <c:order val="2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_(* #,##0_);_(* \(#,##0\);_(* "-"??_);_(@_)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3-4E21-8CC8-374478093F1E}"/>
            </c:ext>
          </c:extLst>
        </c:ser>
        <c:ser>
          <c:idx val="3"/>
          <c:order val="3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_(* #,##0_);_(* \(#,##0\);_(* "-"??_);_(@_)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13-4E21-8CC8-374478093F1E}"/>
            </c:ext>
          </c:extLst>
        </c:ser>
        <c:ser>
          <c:idx val="4"/>
          <c:order val="4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_(* #,##0_);_(* \(#,##0\);_(* "-"??_);_(@_)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13-4E21-8CC8-374478093F1E}"/>
            </c:ext>
          </c:extLst>
        </c:ser>
        <c:ser>
          <c:idx val="5"/>
          <c:order val="5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_(* #,##0_);_(* \(#,##0\);_(* "-"??_);_(@_)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13-4E21-8CC8-374478093F1E}"/>
            </c:ext>
          </c:extLst>
        </c:ser>
        <c:ser>
          <c:idx val="6"/>
          <c:order val="6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_(* #,##0_);_(* \(#,##0\);_(* "-"??_);_(@_)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13-4E21-8CC8-374478093F1E}"/>
            </c:ext>
          </c:extLst>
        </c:ser>
        <c:ser>
          <c:idx val="7"/>
          <c:order val="7"/>
          <c:tx>
            <c:strRef>
              <c:f>'POBL OBJETIVO RECIB '!$V$12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'!$V$13:$V$18</c:f>
              <c:numCache>
                <c:formatCode>_(* #,##0_);_(* \(#,##0\);_(* "-"??_);_(@_)</c:formatCode>
                <c:ptCount val="6"/>
                <c:pt idx="0">
                  <c:v>189</c:v>
                </c:pt>
                <c:pt idx="1">
                  <c:v>647</c:v>
                </c:pt>
                <c:pt idx="2">
                  <c:v>45</c:v>
                </c:pt>
                <c:pt idx="3">
                  <c:v>69</c:v>
                </c:pt>
                <c:pt idx="4">
                  <c:v>70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13-4E21-8CC8-374478093F1E}"/>
            </c:ext>
          </c:extLst>
        </c:ser>
        <c:ser>
          <c:idx val="8"/>
          <c:order val="8"/>
          <c:tx>
            <c:strRef>
              <c:f>'POBL OBJETIVO RECIB '!$W$12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'!$W$13:$W$18</c:f>
              <c:numCache>
                <c:formatCode>_(* #,##0_);_(* \(#,##0\);_(* "-"??_);_(@_)</c:formatCode>
                <c:ptCount val="6"/>
                <c:pt idx="0">
                  <c:v>170</c:v>
                </c:pt>
                <c:pt idx="1">
                  <c:v>652</c:v>
                </c:pt>
                <c:pt idx="2">
                  <c:v>45</c:v>
                </c:pt>
                <c:pt idx="3">
                  <c:v>68</c:v>
                </c:pt>
                <c:pt idx="4">
                  <c:v>88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13-4E21-8CC8-374478093F1E}"/>
            </c:ext>
          </c:extLst>
        </c:ser>
        <c:ser>
          <c:idx val="9"/>
          <c:order val="9"/>
          <c:tx>
            <c:strRef>
              <c:f>'POBL OBJETIVO RECIB '!$X$12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'!$X$13:$X$18</c:f>
              <c:numCache>
                <c:formatCode>_(* #,##0_);_(* \(#,##0\);_(* "-"??_);_(@_)</c:formatCode>
                <c:ptCount val="6"/>
                <c:pt idx="0">
                  <c:v>240</c:v>
                </c:pt>
                <c:pt idx="1">
                  <c:v>701</c:v>
                </c:pt>
                <c:pt idx="2">
                  <c:v>66</c:v>
                </c:pt>
                <c:pt idx="3">
                  <c:v>62</c:v>
                </c:pt>
                <c:pt idx="4">
                  <c:v>88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13-4E21-8CC8-374478093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096"/>
        <c:crosses val="autoZero"/>
        <c:crossBetween val="between"/>
        <c:majorUnit val="25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2306369676816E-2"/>
          <c:y val="1.8357551584074545E-2"/>
          <c:w val="0.89463307973860273"/>
          <c:h val="0.47068606382243361"/>
        </c:manualLayout>
      </c:layout>
      <c:barChart>
        <c:barDir val="col"/>
        <c:grouping val="clustered"/>
        <c:varyColors val="0"/>
        <c:ser>
          <c:idx val="13"/>
          <c:order val="13"/>
          <c:tx>
            <c:strRef>
              <c:f>'POBL OBJETIVO RECIB '!$O$63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0-4791-A393-15AE4BBC630D}"/>
            </c:ext>
          </c:extLst>
        </c:ser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0-4791-A393-15AE4BBC630D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E0-4791-A393-15AE4BBC630D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E0-4791-A393-15AE4BBC630D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E0-4791-A393-15AE4BBC630D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E0-4791-A393-15AE4BBC630D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E0-4791-A393-15AE4BBC630D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'!$V$64:$V$70</c:f>
              <c:numCache>
                <c:formatCode>0</c:formatCode>
                <c:ptCount val="7"/>
                <c:pt idx="0">
                  <c:v>224</c:v>
                </c:pt>
                <c:pt idx="1">
                  <c:v>600</c:v>
                </c:pt>
                <c:pt idx="2">
                  <c:v>149</c:v>
                </c:pt>
                <c:pt idx="3">
                  <c:v>41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E0-4791-A393-15AE4BBC630D}"/>
            </c:ext>
          </c:extLst>
        </c:ser>
        <c:ser>
          <c:idx val="21"/>
          <c:order val="21"/>
          <c:tx>
            <c:strRef>
              <c:f>'POBL OBJETIVO RECIB '!$W$63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'!$W$64:$W$70</c:f>
              <c:numCache>
                <c:formatCode>0</c:formatCode>
                <c:ptCount val="7"/>
                <c:pt idx="0">
                  <c:v>199</c:v>
                </c:pt>
                <c:pt idx="1">
                  <c:v>559</c:v>
                </c:pt>
                <c:pt idx="2">
                  <c:v>189</c:v>
                </c:pt>
                <c:pt idx="3">
                  <c:v>60</c:v>
                </c:pt>
                <c:pt idx="4">
                  <c:v>14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E0-4791-A393-15AE4BBC630D}"/>
            </c:ext>
          </c:extLst>
        </c:ser>
        <c:ser>
          <c:idx val="22"/>
          <c:order val="22"/>
          <c:tx>
            <c:strRef>
              <c:f>'POBL OBJETIVO RECIB '!$X$63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'!$X$64:$X$70</c:f>
              <c:numCache>
                <c:formatCode>_(* #,##0_);_(* \(#,##0\);_(* "-"??_);_(@_)</c:formatCode>
                <c:ptCount val="7"/>
                <c:pt idx="0">
                  <c:v>237</c:v>
                </c:pt>
                <c:pt idx="1">
                  <c:v>662</c:v>
                </c:pt>
                <c:pt idx="2">
                  <c:v>193</c:v>
                </c:pt>
                <c:pt idx="3">
                  <c:v>47</c:v>
                </c:pt>
                <c:pt idx="4">
                  <c:v>18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E0-4791-A393-15AE4BBC6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60E0-4791-A393-15AE4BBC630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0E0-4791-A393-15AE4BBC630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'!$D$64:$D$69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127</c:v>
                      </c:pt>
                      <c:pt idx="1">
                        <c:v>324</c:v>
                      </c:pt>
                      <c:pt idx="2">
                        <c:v>43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0E0-4791-A393-15AE4BBC630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'!$E$63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'!$E$64:$E$69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159</c:v>
                      </c:pt>
                      <c:pt idx="1">
                        <c:v>324</c:v>
                      </c:pt>
                      <c:pt idx="2">
                        <c:v>32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0E0-4791-A393-15AE4BBC630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'!$F$63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'!$F$64:$F$69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177</c:v>
                      </c:pt>
                      <c:pt idx="1">
                        <c:v>402</c:v>
                      </c:pt>
                      <c:pt idx="2">
                        <c:v>49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0E0-4791-A393-15AE4BBC630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'!$G$64:$G$69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234</c:v>
                      </c:pt>
                      <c:pt idx="1">
                        <c:v>451</c:v>
                      </c:pt>
                      <c:pt idx="2">
                        <c:v>82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0E0-4791-A393-15AE4BBC630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'!$H$64:$H$69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300</c:v>
                      </c:pt>
                      <c:pt idx="1">
                        <c:v>580</c:v>
                      </c:pt>
                      <c:pt idx="2">
                        <c:v>118</c:v>
                      </c:pt>
                      <c:pt idx="3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0E0-4791-A393-15AE4BBC630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'!$I$64:$I$69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364</c:v>
                      </c:pt>
                      <c:pt idx="1">
                        <c:v>715</c:v>
                      </c:pt>
                      <c:pt idx="2">
                        <c:v>137</c:v>
                      </c:pt>
                      <c:pt idx="3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0E0-4791-A393-15AE4BBC630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'!$J$64:$J$67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333</c:v>
                      </c:pt>
                      <c:pt idx="1">
                        <c:v>778</c:v>
                      </c:pt>
                      <c:pt idx="2">
                        <c:v>161</c:v>
                      </c:pt>
                      <c:pt idx="3">
                        <c:v>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0E0-4791-A393-15AE4BBC630D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'!$K$63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'!$K$64:$K$69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268</c:v>
                      </c:pt>
                      <c:pt idx="1">
                        <c:v>687</c:v>
                      </c:pt>
                      <c:pt idx="2">
                        <c:v>126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0E0-4791-A393-15AE4BBC630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'!$L$64:$L$69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337</c:v>
                      </c:pt>
                      <c:pt idx="1">
                        <c:v>835</c:v>
                      </c:pt>
                      <c:pt idx="2">
                        <c:v>192</c:v>
                      </c:pt>
                      <c:pt idx="3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0E0-4791-A393-15AE4BBC630D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'!$M$63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'!$M$64:$M$69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306</c:v>
                      </c:pt>
                      <c:pt idx="1">
                        <c:v>839</c:v>
                      </c:pt>
                      <c:pt idx="2">
                        <c:v>209</c:v>
                      </c:pt>
                      <c:pt idx="3">
                        <c:v>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60E0-4791-A393-15AE4BBC630D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'!$N$63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'!$O$64:$O$69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340</c:v>
                      </c:pt>
                      <c:pt idx="1">
                        <c:v>936</c:v>
                      </c:pt>
                      <c:pt idx="2">
                        <c:v>224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60E0-4791-A393-15AE4BBC630D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6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8568728981955E-2"/>
          <c:y val="7.9171096522849288E-2"/>
          <c:w val="0.90501329972855538"/>
          <c:h val="0.43285671630018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'!$K$103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'!$K$104:$K$107</c:f>
              <c:numCache>
                <c:formatCode>_(* #,##0_);_(* \(#,##0\);_(* "-"??_);_(@_)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71</c:v>
                </c:pt>
                <c:pt idx="3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1-4826-A945-7541F7F8E86C}"/>
            </c:ext>
          </c:extLst>
        </c:ser>
        <c:ser>
          <c:idx val="1"/>
          <c:order val="1"/>
          <c:tx>
            <c:strRef>
              <c:f>'POBL OBJETIVO RECIB '!$L$103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'!$L$104:$L$107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1-4826-A945-7541F7F8E86C}"/>
            </c:ext>
          </c:extLst>
        </c:ser>
        <c:ser>
          <c:idx val="2"/>
          <c:order val="2"/>
          <c:tx>
            <c:strRef>
              <c:f>'POBL OBJETIVO RECIB '!$M$103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'!$M$104:$M$107</c:f>
              <c:numCache>
                <c:formatCode>_(* #,##0_);_(* \(#,##0\);_(* "-"??_);_(@_)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1-4826-A945-7541F7F8E86C}"/>
            </c:ext>
          </c:extLst>
        </c:ser>
        <c:ser>
          <c:idx val="3"/>
          <c:order val="3"/>
          <c:tx>
            <c:strRef>
              <c:f>'POBL OBJETIVO RECIB '!$N$103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'!$N$104:$N$107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B1-4826-A945-7541F7F8E86C}"/>
            </c:ext>
          </c:extLst>
        </c:ser>
        <c:ser>
          <c:idx val="4"/>
          <c:order val="4"/>
          <c:tx>
            <c:strRef>
              <c:f>'POBL OBJETIVO RECIB '!$O$103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'!$O$104:$O$107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B1-4826-A945-7541F7F8E86C}"/>
            </c:ext>
          </c:extLst>
        </c:ser>
        <c:ser>
          <c:idx val="5"/>
          <c:order val="5"/>
          <c:tx>
            <c:strRef>
              <c:f>'POBL OBJETIVO RECIB '!$P$103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'!$P$104:$P$107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B1-4826-A945-7541F7F8E86C}"/>
            </c:ext>
          </c:extLst>
        </c:ser>
        <c:ser>
          <c:idx val="6"/>
          <c:order val="6"/>
          <c:tx>
            <c:strRef>
              <c:f>'POBL OBJETIVO RECIB '!$Q$103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'!$Q$104:$Q$107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B1-4826-A945-7541F7F8E86C}"/>
            </c:ext>
          </c:extLst>
        </c:ser>
        <c:ser>
          <c:idx val="7"/>
          <c:order val="7"/>
          <c:tx>
            <c:strRef>
              <c:f>'POBL OBJETIVO RECIB '!$R$103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'!$R$104:$R$107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30</c:v>
                </c:pt>
                <c:pt idx="3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B1-4826-A945-7541F7F8E86C}"/>
            </c:ext>
          </c:extLst>
        </c:ser>
        <c:ser>
          <c:idx val="8"/>
          <c:order val="8"/>
          <c:tx>
            <c:strRef>
              <c:f>'POBL OBJETIVO RECIB '!$S$103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'!$S$104:$S$107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25</c:v>
                </c:pt>
                <c:pt idx="3">
                  <c:v>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B1-4826-A945-7541F7F8E86C}"/>
            </c:ext>
          </c:extLst>
        </c:ser>
        <c:ser>
          <c:idx val="9"/>
          <c:order val="9"/>
          <c:tx>
            <c:strRef>
              <c:f>'POBL OBJETIVO RECIB '!$T$103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'!$T$104:$T$107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19</c:v>
                </c:pt>
                <c:pt idx="2">
                  <c:v>36</c:v>
                </c:pt>
                <c:pt idx="3">
                  <c:v>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B1-4826-A945-7541F7F8E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2220449050175E-2"/>
          <c:y val="2.6426341444221315E-2"/>
          <c:w val="0.89794308723221716"/>
          <c:h val="0.45190158764517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'!$O$147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550-42CC-AB88-342A40A2AEE1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9550-42CC-AB88-342A40A2AEE1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'!$O$148:$O$149</c:f>
              <c:numCache>
                <c:formatCode>_(* #,##0_);_(* \(#,##0\);_(* "-"??_);_(@_)</c:formatCode>
                <c:ptCount val="2"/>
                <c:pt idx="0">
                  <c:v>307</c:v>
                </c:pt>
                <c:pt idx="1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50-42CC-AB88-342A40A2AEE1}"/>
            </c:ext>
          </c:extLst>
        </c:ser>
        <c:ser>
          <c:idx val="1"/>
          <c:order val="1"/>
          <c:tx>
            <c:strRef>
              <c:f>'POBL OBJETIVO RECIB '!$P$147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9550-42CC-AB88-342A40A2AEE1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'!$P$148:$P$149</c:f>
              <c:numCache>
                <c:formatCode>_(* #,##0_);_(* \(#,##0\);_(* "-"??_);_(@_)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50-42CC-AB88-342A40A2AEE1}"/>
            </c:ext>
          </c:extLst>
        </c:ser>
        <c:ser>
          <c:idx val="2"/>
          <c:order val="2"/>
          <c:tx>
            <c:strRef>
              <c:f>'POBL OBJETIVO RECIB '!$Q$147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'!$Q$148:$Q$149</c:f>
              <c:numCache>
                <c:formatCode>_(* #,##0_);_(* \(#,##0\);_(* "-"??_);_(@_)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50-42CC-AB88-342A40A2AEE1}"/>
            </c:ext>
          </c:extLst>
        </c:ser>
        <c:ser>
          <c:idx val="3"/>
          <c:order val="3"/>
          <c:tx>
            <c:strRef>
              <c:f>'POBL OBJETIVO RECIB '!$R$147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'!$R$148:$R$149</c:f>
              <c:numCache>
                <c:formatCode>_(* #,##0_);_(* \(#,##0\);_(* "-"??_);_(@_)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50-42CC-AB88-342A40A2AEE1}"/>
            </c:ext>
          </c:extLst>
        </c:ser>
        <c:ser>
          <c:idx val="4"/>
          <c:order val="4"/>
          <c:tx>
            <c:strRef>
              <c:f>'POBL OBJETIVO RECIB '!$S$147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'!$S$148:$S$149</c:f>
              <c:numCache>
                <c:formatCode>_(* #,##0_);_(* \(#,##0\);_(* "-"??_);_(@_)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50-42CC-AB88-342A40A2AEE1}"/>
            </c:ext>
          </c:extLst>
        </c:ser>
        <c:ser>
          <c:idx val="5"/>
          <c:order val="5"/>
          <c:tx>
            <c:strRef>
              <c:f>'POBL OBJETIVO RECIB '!$T$147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'!$T$148:$T$149</c:f>
              <c:numCache>
                <c:formatCode>_(* #,##0_);_(* \(#,##0\);_(* "-"??_);_(@_)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550-42CC-AB88-342A40A2AEE1}"/>
            </c:ext>
          </c:extLst>
        </c:ser>
        <c:ser>
          <c:idx val="6"/>
          <c:order val="6"/>
          <c:tx>
            <c:strRef>
              <c:f>'POBL OBJETIVO RECIB '!$U$147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'!$U$148:$U$149</c:f>
              <c:numCache>
                <c:formatCode>_(* #,##0_);_(* \(#,##0\);_(* "-"??_);_(@_)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50-42CC-AB88-342A40A2AEE1}"/>
            </c:ext>
          </c:extLst>
        </c:ser>
        <c:ser>
          <c:idx val="7"/>
          <c:order val="7"/>
          <c:tx>
            <c:strRef>
              <c:f>'POBL OBJETIVO RECIB '!$V$147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'!$V$148:$V$149</c:f>
              <c:numCache>
                <c:formatCode>_(* #,##0_);_(* \(#,##0\);_(* "-"??_);_(@_)</c:formatCode>
                <c:ptCount val="2"/>
                <c:pt idx="0">
                  <c:v>149</c:v>
                </c:pt>
                <c:pt idx="1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50-42CC-AB88-342A40A2AEE1}"/>
            </c:ext>
          </c:extLst>
        </c:ser>
        <c:ser>
          <c:idx val="8"/>
          <c:order val="8"/>
          <c:tx>
            <c:strRef>
              <c:f>'POBL OBJETIVO RECIB '!$W$147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'!$W$148:$W$149</c:f>
              <c:numCache>
                <c:formatCode>_(* #,##0_);_(* \(#,##0\);_(* "-"??_);_(@_)</c:formatCode>
                <c:ptCount val="2"/>
                <c:pt idx="0">
                  <c:v>173</c:v>
                </c:pt>
                <c:pt idx="1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50-42CC-AB88-342A40A2AEE1}"/>
            </c:ext>
          </c:extLst>
        </c:ser>
        <c:ser>
          <c:idx val="9"/>
          <c:order val="9"/>
          <c:tx>
            <c:strRef>
              <c:f>'POBL OBJETIVO RECIB '!$X$147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'!$X$148:$X$149</c:f>
              <c:numCache>
                <c:formatCode>_(* #,##0_);_(* \(#,##0\);_(* "-"??_);_(@_)</c:formatCode>
                <c:ptCount val="2"/>
                <c:pt idx="0">
                  <c:v>116</c:v>
                </c:pt>
                <c:pt idx="1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50-42CC-AB88-342A40A2A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50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48046693317191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'!$H$192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'!$H$193:$H$195</c:f>
              <c:numCache>
                <c:formatCode>_(* #,##0_);_(* \(#,##0\);_(* "-"??_);_(@_)</c:formatCode>
                <c:ptCount val="3"/>
                <c:pt idx="0">
                  <c:v>1077</c:v>
                </c:pt>
                <c:pt idx="1">
                  <c:v>328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4-4F5F-8DC7-977D65FC66C2}"/>
            </c:ext>
          </c:extLst>
        </c:ser>
        <c:ser>
          <c:idx val="1"/>
          <c:order val="1"/>
          <c:tx>
            <c:strRef>
              <c:f>'POBL OBJETIVO RECIB '!$I$192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B14-4F5F-8DC7-977D65FC66C2}"/>
              </c:ext>
            </c:extLst>
          </c:dPt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'!$I$193:$I$195</c:f>
              <c:numCache>
                <c:formatCode>_(* #,##0_);_(* \(#,##0\);_(* "-"??_);_(@_)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14-4F5F-8DC7-977D65FC66C2}"/>
            </c:ext>
          </c:extLst>
        </c:ser>
        <c:ser>
          <c:idx val="2"/>
          <c:order val="2"/>
          <c:tx>
            <c:strRef>
              <c:f>'POBL OBJETIVO RECIB '!$J$192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'!$J$193:$J$195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14-4F5F-8DC7-977D65FC66C2}"/>
            </c:ext>
          </c:extLst>
        </c:ser>
        <c:ser>
          <c:idx val="3"/>
          <c:order val="3"/>
          <c:tx>
            <c:strRef>
              <c:f>'POBL OBJETIVO RECIB '!$K$192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'!$K$193:$K$195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14-4F5F-8DC7-977D65FC66C2}"/>
            </c:ext>
          </c:extLst>
        </c:ser>
        <c:ser>
          <c:idx val="4"/>
          <c:order val="4"/>
          <c:tx>
            <c:strRef>
              <c:f>'POBL OBJETIVO RECIB '!$L$192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'!$L$193:$L$195</c:f>
              <c:numCache>
                <c:formatCode>_(* #,##0_);_(* \(#,##0\);_(* "-"??_);_(@_)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14-4F5F-8DC7-977D65FC66C2}"/>
            </c:ext>
          </c:extLst>
        </c:ser>
        <c:ser>
          <c:idx val="5"/>
          <c:order val="5"/>
          <c:tx>
            <c:strRef>
              <c:f>'POBL OBJETIVO RECIB '!$M$192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'!$M$193:$M$195</c:f>
              <c:numCache>
                <c:formatCode>_(* #,##0_);_(* \(#,##0\);_(* "-"??_);_(@_)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14-4F5F-8DC7-977D65FC66C2}"/>
            </c:ext>
          </c:extLst>
        </c:ser>
        <c:ser>
          <c:idx val="6"/>
          <c:order val="6"/>
          <c:tx>
            <c:strRef>
              <c:f>'POBL OBJETIVO RECIB '!$N$192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'!$N$193:$N$195</c:f>
              <c:numCache>
                <c:formatCode>_(* #,##0_);_(* \(#,##0\);_(* "-"??_);_(@_)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14-4F5F-8DC7-977D65FC66C2}"/>
            </c:ext>
          </c:extLst>
        </c:ser>
        <c:ser>
          <c:idx val="7"/>
          <c:order val="7"/>
          <c:tx>
            <c:strRef>
              <c:f>'POBL OBJETIVO RECIB '!$O$192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'!$O$193:$O$195</c:f>
              <c:numCache>
                <c:formatCode>_(* #,##0_);_(* \(#,##0\);_(* "-"??_);_(@_)</c:formatCode>
                <c:ptCount val="3"/>
                <c:pt idx="0">
                  <c:v>685</c:v>
                </c:pt>
                <c:pt idx="1">
                  <c:v>289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14-4F5F-8DC7-977D65FC66C2}"/>
            </c:ext>
          </c:extLst>
        </c:ser>
        <c:ser>
          <c:idx val="8"/>
          <c:order val="8"/>
          <c:tx>
            <c:strRef>
              <c:f>'POBL OBJETIVO RECIB '!$P$192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'!$P$193:$P$195</c:f>
              <c:numCache>
                <c:formatCode>_(* #,##0_);_(* \(#,##0\);_(* "-"??_);_(@_)</c:formatCode>
                <c:ptCount val="3"/>
                <c:pt idx="0">
                  <c:v>709</c:v>
                </c:pt>
                <c:pt idx="1">
                  <c:v>276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14-4F5F-8DC7-977D65FC66C2}"/>
            </c:ext>
          </c:extLst>
        </c:ser>
        <c:ser>
          <c:idx val="9"/>
          <c:order val="9"/>
          <c:tx>
            <c:strRef>
              <c:f>'POBL OBJETIVO RECIB '!$Q$192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'!$Q$193:$Q$195</c:f>
              <c:numCache>
                <c:formatCode>_(* #,##0_);_(* \(#,##0\);_(* "-"??_);_(@_)</c:formatCode>
                <c:ptCount val="3"/>
                <c:pt idx="0">
                  <c:v>820</c:v>
                </c:pt>
                <c:pt idx="1">
                  <c:v>295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14-4F5F-8DC7-977D65FC6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263B-4D66-8864-8024A33424E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263B-4D66-8864-8024A33424E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263B-4D66-8864-8024A33424ED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263B-4D66-8864-8024A33424ED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'!$O$37:$X$37</c:f>
              <c:numCache>
                <c:formatCode>_(* #,##0_);_(* \(#,##0\);_(* "-"??_);_(@_)</c:formatCode>
                <c:ptCount val="10"/>
                <c:pt idx="0">
                  <c:v>608</c:v>
                </c:pt>
                <c:pt idx="1">
                  <c:v>670</c:v>
                </c:pt>
                <c:pt idx="2">
                  <c:v>650</c:v>
                </c:pt>
                <c:pt idx="3">
                  <c:v>653</c:v>
                </c:pt>
                <c:pt idx="4">
                  <c:v>426</c:v>
                </c:pt>
                <c:pt idx="5">
                  <c:v>549</c:v>
                </c:pt>
                <c:pt idx="6">
                  <c:v>561</c:v>
                </c:pt>
                <c:pt idx="7">
                  <c:v>490</c:v>
                </c:pt>
                <c:pt idx="8">
                  <c:v>509</c:v>
                </c:pt>
                <c:pt idx="9">
                  <c:v>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63B-4D66-8864-8024A33424ED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263B-4D66-8864-8024A33424E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263B-4D66-8864-8024A33424E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263B-4D66-8864-8024A33424ED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263B-4D66-8864-8024A33424ED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'!$O$38:$X$38</c:f>
              <c:numCache>
                <c:formatCode>_(* #,##0_);_(* \(#,##0\);_(* "-"??_);_(@_)</c:formatCode>
                <c:ptCount val="10"/>
                <c:pt idx="0">
                  <c:v>374</c:v>
                </c:pt>
                <c:pt idx="1">
                  <c:v>396</c:v>
                </c:pt>
                <c:pt idx="2">
                  <c:v>399</c:v>
                </c:pt>
                <c:pt idx="3">
                  <c:v>419</c:v>
                </c:pt>
                <c:pt idx="4">
                  <c:v>289</c:v>
                </c:pt>
                <c:pt idx="5">
                  <c:v>427</c:v>
                </c:pt>
                <c:pt idx="6">
                  <c:v>436</c:v>
                </c:pt>
                <c:pt idx="7">
                  <c:v>358</c:v>
                </c:pt>
                <c:pt idx="8">
                  <c:v>380</c:v>
                </c:pt>
                <c:pt idx="9">
                  <c:v>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63B-4D66-8864-8024A33424ED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'!$O$39:$X$39</c:f>
              <c:numCache>
                <c:formatCode>0%</c:formatCode>
                <c:ptCount val="10"/>
                <c:pt idx="0">
                  <c:v>0.61513157894736847</c:v>
                </c:pt>
                <c:pt idx="1">
                  <c:v>0.59104477611940298</c:v>
                </c:pt>
                <c:pt idx="2">
                  <c:v>0.61384615384615382</c:v>
                </c:pt>
                <c:pt idx="3">
                  <c:v>0.64165390505359876</c:v>
                </c:pt>
                <c:pt idx="4">
                  <c:v>0.67840375586854462</c:v>
                </c:pt>
                <c:pt idx="5">
                  <c:v>0.77777777777777779</c:v>
                </c:pt>
                <c:pt idx="6">
                  <c:v>0.77718360071301251</c:v>
                </c:pt>
                <c:pt idx="7">
                  <c:v>0.73061224489795917</c:v>
                </c:pt>
                <c:pt idx="8">
                  <c:v>0.74656188605108054</c:v>
                </c:pt>
                <c:pt idx="9">
                  <c:v>0.71532846715328469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63B-4D66-8864-8024A3342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CD67-4480-B41C-DD5A8109EEE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CD67-4480-B41C-DD5A8109EEEB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CD67-4480-B41C-DD5A8109EEEB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CD67-4480-B41C-DD5A8109EEEB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'!$O$41:$X$41</c:f>
              <c:numCache>
                <c:formatCode>_(* #,##0_);_(* \(#,##0\);_(* "-"??_);_(@_)</c:formatCode>
                <c:ptCount val="10"/>
                <c:pt idx="0">
                  <c:v>930</c:v>
                </c:pt>
                <c:pt idx="1">
                  <c:v>862</c:v>
                </c:pt>
                <c:pt idx="2">
                  <c:v>800</c:v>
                </c:pt>
                <c:pt idx="3">
                  <c:v>790</c:v>
                </c:pt>
                <c:pt idx="4">
                  <c:v>542</c:v>
                </c:pt>
                <c:pt idx="5">
                  <c:v>625</c:v>
                </c:pt>
                <c:pt idx="6">
                  <c:v>630</c:v>
                </c:pt>
                <c:pt idx="7">
                  <c:v>534</c:v>
                </c:pt>
                <c:pt idx="8">
                  <c:v>518</c:v>
                </c:pt>
                <c:pt idx="9">
                  <c:v>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D67-4480-B41C-DD5A8109EEEB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CD67-4480-B41C-DD5A8109EEE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CD67-4480-B41C-DD5A8109EEEB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CD67-4480-B41C-DD5A8109EEEB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CD67-4480-B41C-DD5A8109EEEB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'!$O$42:$X$42</c:f>
              <c:numCache>
                <c:formatCode>_(* #,##0_);_(* \(#,##0\);_(* "-"??_);_(@_)</c:formatCode>
                <c:ptCount val="10"/>
                <c:pt idx="0">
                  <c:v>558</c:v>
                </c:pt>
                <c:pt idx="1">
                  <c:v>498</c:v>
                </c:pt>
                <c:pt idx="2">
                  <c:v>488</c:v>
                </c:pt>
                <c:pt idx="3">
                  <c:v>510</c:v>
                </c:pt>
                <c:pt idx="4">
                  <c:v>341</c:v>
                </c:pt>
                <c:pt idx="5">
                  <c:v>479</c:v>
                </c:pt>
                <c:pt idx="6">
                  <c:v>499</c:v>
                </c:pt>
                <c:pt idx="7">
                  <c:v>406</c:v>
                </c:pt>
                <c:pt idx="8">
                  <c:v>404</c:v>
                </c:pt>
                <c:pt idx="9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D67-4480-B41C-DD5A8109EEEB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'!$O$43:$X$43</c:f>
              <c:numCache>
                <c:formatCode>0%</c:formatCode>
                <c:ptCount val="10"/>
                <c:pt idx="0">
                  <c:v>0.6</c:v>
                </c:pt>
                <c:pt idx="1">
                  <c:v>0.57772621809744784</c:v>
                </c:pt>
                <c:pt idx="2">
                  <c:v>0.61</c:v>
                </c:pt>
                <c:pt idx="3">
                  <c:v>0.64556962025316456</c:v>
                </c:pt>
                <c:pt idx="4">
                  <c:v>0.62915129151291516</c:v>
                </c:pt>
                <c:pt idx="5">
                  <c:v>0.76639999999999997</c:v>
                </c:pt>
                <c:pt idx="6">
                  <c:v>0.79206349206349203</c:v>
                </c:pt>
                <c:pt idx="7">
                  <c:v>0.76029962546816476</c:v>
                </c:pt>
                <c:pt idx="8">
                  <c:v>0.77992277992277992</c:v>
                </c:pt>
                <c:pt idx="9">
                  <c:v>0.73170731707317072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D67-4480-B41C-DD5A8109E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10/12/2025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10/12/2025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10/12/2025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10/12/2025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10/12/2025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10/12/2025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10/12/2025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10/12/2025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10/12/2025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421CC95-4741-C70A-8E5B-594334DF0BF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2" y="491574"/>
            <a:ext cx="8866565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1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60575"/>
              </p:ext>
            </p:extLst>
          </p:nvPr>
        </p:nvGraphicFramePr>
        <p:xfrm>
          <a:off x="1357745" y="1008848"/>
          <a:ext cx="9461286" cy="510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4D2ED69-9EA8-6E33-DD91-50A1586F374B}"/>
              </a:ext>
            </a:extLst>
          </p:cNvPr>
          <p:cNvSpPr txBox="1"/>
          <p:nvPr/>
        </p:nvSpPr>
        <p:spPr>
          <a:xfrm>
            <a:off x="4853934" y="6016747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noviembre de 2025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3438678-D93D-3818-52F6-14AF249913C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6" y="361391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  <a:ea typeface="+mn-ea"/>
                <a:cs typeface="+mn-cs"/>
              </a:rPr>
              <a:t>EQUIDAD</a:t>
            </a: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955" y="285417"/>
            <a:ext cx="1435848" cy="119048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A152C36-CEF2-63BA-441E-4DAADAA49C5E}"/>
              </a:ext>
            </a:extLst>
          </p:cNvPr>
          <p:cNvSpPr txBox="1"/>
          <p:nvPr/>
        </p:nvSpPr>
        <p:spPr>
          <a:xfrm>
            <a:off x="4853934" y="6016747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noviembre de 2025</a:t>
            </a:r>
          </a:p>
        </p:txBody>
      </p:sp>
      <p:graphicFrame>
        <p:nvGraphicFramePr>
          <p:cNvPr id="6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33303"/>
              </p:ext>
            </p:extLst>
          </p:nvPr>
        </p:nvGraphicFramePr>
        <p:xfrm>
          <a:off x="1655544" y="1354090"/>
          <a:ext cx="8888991" cy="212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31241"/>
              </p:ext>
            </p:extLst>
          </p:nvPr>
        </p:nvGraphicFramePr>
        <p:xfrm>
          <a:off x="1583716" y="3656235"/>
          <a:ext cx="8856735" cy="209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B4B5BF2-0148-FAE4-15C8-CD830EA27B1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1138889-B8E5-B714-C814-30934B37588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542C7B4-9962-773D-5133-4BD5C09132A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D14ABD-913A-95BE-C7BD-E8BCFBE3C299}"/>
              </a:ext>
            </a:extLst>
          </p:cNvPr>
          <p:cNvSpPr txBox="1"/>
          <p:nvPr/>
        </p:nvSpPr>
        <p:spPr>
          <a:xfrm>
            <a:off x="4853934" y="6016747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noviembre de 2025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5569B2B-A85B-02A4-0AAB-39A2714DD30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29211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 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Nacional de Centros Públicos de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7F3C1B-5C46-FB2A-B7E4-4E836F4610B2}"/>
              </a:ext>
            </a:extLst>
          </p:cNvPr>
          <p:cNvSpPr txBox="1"/>
          <p:nvPr/>
        </p:nvSpPr>
        <p:spPr>
          <a:xfrm>
            <a:off x="4853934" y="6016747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noviembre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4E9CF6-E019-5E7B-6FE3-BC1B03052A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6" y="345836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/>
              </a:rPr>
              <a:t>SOLICITUDES DE CRÉDITO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A9D1FA-216E-2338-8067-0B97E2837113}"/>
              </a:ext>
            </a:extLst>
          </p:cNvPr>
          <p:cNvSpPr txBox="1"/>
          <p:nvPr/>
        </p:nvSpPr>
        <p:spPr>
          <a:xfrm>
            <a:off x="4853934" y="6016747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noviembre de 2025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726873"/>
              </p:ext>
            </p:extLst>
          </p:nvPr>
        </p:nvGraphicFramePr>
        <p:xfrm>
          <a:off x="993659" y="880658"/>
          <a:ext cx="9550877" cy="490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ED60477-3323-AC69-C7FE-900F11E73E2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90" y="393269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08B455-A5BC-4261-907E-7476ECD28997}"/>
              </a:ext>
            </a:extLst>
          </p:cNvPr>
          <p:cNvSpPr txBox="1"/>
          <p:nvPr/>
        </p:nvSpPr>
        <p:spPr>
          <a:xfrm>
            <a:off x="4853934" y="6016747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noviembre de 2025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659443"/>
              </p:ext>
            </p:extLst>
          </p:nvPr>
        </p:nvGraphicFramePr>
        <p:xfrm>
          <a:off x="1315672" y="1317195"/>
          <a:ext cx="9560655" cy="45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E552A4-1A96-49EC-B6E4-649CC1D78C7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56" y="482975"/>
            <a:ext cx="7231944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483424"/>
              </p:ext>
            </p:extLst>
          </p:nvPr>
        </p:nvGraphicFramePr>
        <p:xfrm>
          <a:off x="2345749" y="1105815"/>
          <a:ext cx="7500501" cy="483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32DAA75-6262-4B77-739F-30A5B74A1CFE}"/>
              </a:ext>
            </a:extLst>
          </p:cNvPr>
          <p:cNvSpPr txBox="1"/>
          <p:nvPr/>
        </p:nvSpPr>
        <p:spPr>
          <a:xfrm>
            <a:off x="4853934" y="6016747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noviembre de 2025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67589-22AD-6B68-EAEC-5AEC48B1D9D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3" y="544793"/>
            <a:ext cx="7582073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 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1" name="3 Gráfico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930771"/>
              </p:ext>
            </p:extLst>
          </p:nvPr>
        </p:nvGraphicFramePr>
        <p:xfrm>
          <a:off x="1599187" y="1229668"/>
          <a:ext cx="8588494" cy="494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965A9D5-230E-C385-FA0E-14569E7D4308}"/>
              </a:ext>
            </a:extLst>
          </p:cNvPr>
          <p:cNvSpPr txBox="1"/>
          <p:nvPr/>
        </p:nvSpPr>
        <p:spPr>
          <a:xfrm>
            <a:off x="4853934" y="6016747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noviembre de 2025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EA5BE91-9C03-15DE-0F19-7C0A8E8CF70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805" y="483124"/>
            <a:ext cx="7420848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91304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1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51280"/>
              </p:ext>
            </p:extLst>
          </p:nvPr>
        </p:nvGraphicFramePr>
        <p:xfrm>
          <a:off x="1167594" y="1046719"/>
          <a:ext cx="9284158" cy="497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A6B705B-1B42-9EB0-804F-6D272DF53EBD}"/>
              </a:ext>
            </a:extLst>
          </p:cNvPr>
          <p:cNvSpPr txBox="1"/>
          <p:nvPr/>
        </p:nvSpPr>
        <p:spPr>
          <a:xfrm>
            <a:off x="4853934" y="6016747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noviembre de 2025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820DCA3-A2B6-4D57-83E9-61230D7B4C9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943" y="389355"/>
            <a:ext cx="6429080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1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021899"/>
              </p:ext>
            </p:extLst>
          </p:nvPr>
        </p:nvGraphicFramePr>
        <p:xfrm>
          <a:off x="1948873" y="1105716"/>
          <a:ext cx="8331091" cy="496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5EE9BD0-0E51-88FB-CA8E-48E405518C0D}"/>
              </a:ext>
            </a:extLst>
          </p:cNvPr>
          <p:cNvSpPr txBox="1"/>
          <p:nvPr/>
        </p:nvSpPr>
        <p:spPr>
          <a:xfrm>
            <a:off x="4853934" y="6016747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noviembre de 2025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40DA828-A76B-0198-04B6-FF1A0E68603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Props1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26C6E979-6290-4220-A38D-061818CEA86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7341</TotalTime>
  <Words>473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Lausanne 250</vt:lpstr>
      <vt:lpstr>Lausanne 300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DE CRÉDITO 2016-2025</vt:lpstr>
      <vt:lpstr>CRÉDITOS EN ADMINISTRACIÓN 2016-2025</vt:lpstr>
      <vt:lpstr>SOLICITUDES RECIBIDAS POR ÁREA DE ESTUDIO  2016-2025</vt:lpstr>
      <vt:lpstr>SOLICITUDES RECIBIDAS POR RANGO DE EDAD   2016-2025</vt:lpstr>
      <vt:lpstr>SOLICITUDES RECIBIDAS POR NIVEL DE ESTUDIOS  2016-2025</vt:lpstr>
      <vt:lpstr>SOLICITUDES RECIBIDAS POR DESTINO  2016-2025</vt:lpstr>
      <vt:lpstr>SOLICITUDES RECIBIDAS POR SECTOR DE PROCEDENCIA  2016-2025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Uso Público</cp:keywords>
  <cp:lastModifiedBy>Aguado López Jorge Angel</cp:lastModifiedBy>
  <cp:revision>207</cp:revision>
  <dcterms:created xsi:type="dcterms:W3CDTF">2021-10-27T16:35:09Z</dcterms:created>
  <dcterms:modified xsi:type="dcterms:W3CDTF">2025-12-10T18:10:32Z</dcterms:modified>
  <cp:category>Uso Público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fcb68ec7-e428-45f6-91d3-51541d69081d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SlideMasterFooterText">
    <vt:lpwstr>Uso Público
Información de acceso público.</vt:lpwstr>
  </property>
  <property fmtid="{D5CDD505-2E9C-101B-9397-08002B2CF9AE}" pid="10" name="X-Metadata 2">
    <vt:lpwstr>4c5a5|||f14cf7a0-dd03-4cad-81e7-af3095354730</vt:lpwstr>
  </property>
  <property fmtid="{D5CDD505-2E9C-101B-9397-08002B2CF9AE}" pid="11" name="X-Metadata 1">
    <vt:lpwstr>001: G17681 - 002: 170.70.121.25 - 003: 10/12/2025 12:10:31 p. m.</vt:lpwstr>
  </property>
</Properties>
</file>