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44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Febrero\PUG_Febrero%20%2026%20Datos%20fiderh%202003-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2878000783309265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9A6A-4B61-8B2B-8B74FC1FD21F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2-9A6A-4B61-8B2B-8B74FC1FD21F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3-9A6A-4B61-8B2B-8B74FC1FD21F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4-9A6A-4B61-8B2B-8B74FC1FD21F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5-9A6A-4B61-8B2B-8B74FC1FD21F}"/>
              </c:ext>
            </c:extLst>
          </c:dPt>
          <c:dPt>
            <c:idx val="17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7-9A6A-4B61-8B2B-8B74FC1FD21F}"/>
              </c:ext>
            </c:extLst>
          </c:dPt>
          <c:dPt>
            <c:idx val="18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A6A-4B61-8B2B-8B74FC1FD21F}"/>
              </c:ext>
            </c:extLst>
          </c:dPt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Solicitudes'!$Q$5:$Z$5</c:f>
              <c:numCache>
                <c:formatCode>_(* #,##0_);_(* \(#,##0\);_(* "-"??_);_(@_)</c:formatCode>
                <c:ptCount val="10"/>
                <c:pt idx="0">
                  <c:v>1532</c:v>
                </c:pt>
                <c:pt idx="1">
                  <c:v>1450</c:v>
                </c:pt>
                <c:pt idx="2">
                  <c:v>1443</c:v>
                </c:pt>
                <c:pt idx="3">
                  <c:v>968</c:v>
                </c:pt>
                <c:pt idx="4">
                  <c:v>1174</c:v>
                </c:pt>
                <c:pt idx="5">
                  <c:v>1191</c:v>
                </c:pt>
                <c:pt idx="6">
                  <c:v>1024</c:v>
                </c:pt>
                <c:pt idx="7">
                  <c:v>1027</c:v>
                </c:pt>
                <c:pt idx="8">
                  <c:v>1163</c:v>
                </c:pt>
                <c:pt idx="9">
                  <c:v>240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A6A-4B61-8B2B-8B74FC1FD21F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Solicitudes'!$P$6:$Y$6</c:f>
              <c:numCache>
                <c:formatCode>0%</c:formatCode>
                <c:ptCount val="10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0.13242453748782862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9A6A-4B61-8B2B-8B74FC1FD21F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9A6A-4B61-8B2B-8B74FC1FD21F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E-9A6A-4B61-8B2B-8B74FC1FD21F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F-9A6A-4B61-8B2B-8B74FC1FD21F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0-9A6A-4B61-8B2B-8B74FC1FD21F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1-9A6A-4B61-8B2B-8B74FC1FD21F}"/>
              </c:ext>
            </c:extLst>
          </c:dPt>
          <c:dPt>
            <c:idx val="17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9A6A-4B61-8B2B-8B74FC1FD21F}"/>
              </c:ext>
            </c:extLst>
          </c:dPt>
          <c:dPt>
            <c:idx val="18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A6A-4B61-8B2B-8B74FC1FD21F}"/>
              </c:ext>
            </c:extLst>
          </c:dPt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Solicitudes'!$Q$7:$Z$7</c:f>
              <c:numCache>
                <c:formatCode>General</c:formatCode>
                <c:ptCount val="10"/>
                <c:pt idx="0">
                  <c:v>894</c:v>
                </c:pt>
                <c:pt idx="1">
                  <c:v>887</c:v>
                </c:pt>
                <c:pt idx="2">
                  <c:v>929</c:v>
                </c:pt>
                <c:pt idx="3">
                  <c:v>630</c:v>
                </c:pt>
                <c:pt idx="4">
                  <c:v>906</c:v>
                </c:pt>
                <c:pt idx="5">
                  <c:v>935</c:v>
                </c:pt>
                <c:pt idx="6">
                  <c:v>764</c:v>
                </c:pt>
                <c:pt idx="7">
                  <c:v>784</c:v>
                </c:pt>
                <c:pt idx="8">
                  <c:v>842</c:v>
                </c:pt>
                <c:pt idx="9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9A6A-4B61-8B2B-8B74FC1FD21F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Solicitudes'!$P$8:$Y$8</c:f>
              <c:numCache>
                <c:formatCode>0%</c:formatCode>
                <c:ptCount val="10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7.3979591836734693E-2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9A6A-4B61-8B2B-8B74FC1FD21F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Solicitudes'!$Q$9:$Z$9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9A6A-4B61-8B2B-8B74FC1FD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OARC!$N$8:$W$8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*2026</c:v>
                </c:pt>
              </c:strCache>
            </c:strRef>
          </c:cat>
          <c:val>
            <c:numRef>
              <c:f>OARC!$N$9:$W$9</c:f>
              <c:numCache>
                <c:formatCode>_(* #,##0_);_(* \(#,##0\);_(* "-"??_);_(@_)</c:formatCode>
                <c:ptCount val="10"/>
                <c:pt idx="0">
                  <c:v>6449</c:v>
                </c:pt>
                <c:pt idx="1">
                  <c:v>6839</c:v>
                </c:pt>
                <c:pt idx="2">
                  <c:v>7083</c:v>
                </c:pt>
                <c:pt idx="3">
                  <c:v>6889</c:v>
                </c:pt>
                <c:pt idx="4">
                  <c:v>7013</c:v>
                </c:pt>
                <c:pt idx="5">
                  <c:v>7129</c:v>
                </c:pt>
                <c:pt idx="6">
                  <c:v>7288</c:v>
                </c:pt>
                <c:pt idx="7">
                  <c:v>7213</c:v>
                </c:pt>
                <c:pt idx="8">
                  <c:v>7172</c:v>
                </c:pt>
                <c:pt idx="9">
                  <c:v>7077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E7-4587-BD01-225AB2947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4-403A-A891-D8F0E891B9CF}"/>
            </c:ext>
          </c:extLst>
        </c:ser>
        <c:ser>
          <c:idx val="1"/>
          <c:order val="1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4-403A-A891-D8F0E891B9CF}"/>
            </c:ext>
          </c:extLst>
        </c:ser>
        <c:ser>
          <c:idx val="2"/>
          <c:order val="2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4-403A-A891-D8F0E891B9CF}"/>
            </c:ext>
          </c:extLst>
        </c:ser>
        <c:ser>
          <c:idx val="3"/>
          <c:order val="3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4-403A-A891-D8F0E891B9CF}"/>
            </c:ext>
          </c:extLst>
        </c:ser>
        <c:ser>
          <c:idx val="4"/>
          <c:order val="4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4-403A-A891-D8F0E891B9CF}"/>
            </c:ext>
          </c:extLst>
        </c:ser>
        <c:ser>
          <c:idx val="5"/>
          <c:order val="5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4-403A-A891-D8F0E891B9CF}"/>
            </c:ext>
          </c:extLst>
        </c:ser>
        <c:ser>
          <c:idx val="6"/>
          <c:order val="6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4-403A-A891-D8F0E891B9CF}"/>
            </c:ext>
          </c:extLst>
        </c:ser>
        <c:ser>
          <c:idx val="7"/>
          <c:order val="7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D4-403A-A891-D8F0E891B9CF}"/>
            </c:ext>
          </c:extLst>
        </c:ser>
        <c:ser>
          <c:idx val="8"/>
          <c:order val="8"/>
          <c:tx>
            <c:strRef>
              <c:f>'POBL OBJETIVO RECIB '!$X$12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240</c:v>
                </c:pt>
                <c:pt idx="1">
                  <c:v>701</c:v>
                </c:pt>
                <c:pt idx="2">
                  <c:v>66</c:v>
                </c:pt>
                <c:pt idx="3">
                  <c:v>62</c:v>
                </c:pt>
                <c:pt idx="4">
                  <c:v>88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D4-403A-A891-D8F0E891B9CF}"/>
            </c:ext>
          </c:extLst>
        </c:ser>
        <c:ser>
          <c:idx val="9"/>
          <c:order val="9"/>
          <c:tx>
            <c:strRef>
              <c:f>'POBL OBJETIVO RECIB '!$Y$12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'!$Y$13:$Y$18</c:f>
              <c:numCache>
                <c:formatCode>0</c:formatCode>
                <c:ptCount val="6"/>
                <c:pt idx="0">
                  <c:v>53</c:v>
                </c:pt>
                <c:pt idx="1">
                  <c:v>138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D4-403A-A891-D8F0E891B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B-472F-BE35-83F731591C26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B-472F-BE35-83F731591C26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B-472F-BE35-83F731591C26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BB-472F-BE35-83F731591C26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B-472F-BE35-83F731591C26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BB-472F-BE35-83F731591C26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BB-472F-BE35-83F731591C26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BB-472F-BE35-83F731591C26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0</c:formatCode>
                <c:ptCount val="7"/>
                <c:pt idx="0">
                  <c:v>237</c:v>
                </c:pt>
                <c:pt idx="1">
                  <c:v>662</c:v>
                </c:pt>
                <c:pt idx="2">
                  <c:v>193</c:v>
                </c:pt>
                <c:pt idx="3">
                  <c:v>47</c:v>
                </c:pt>
                <c:pt idx="4">
                  <c:v>18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BB-472F-BE35-83F731591C26}"/>
            </c:ext>
          </c:extLst>
        </c:ser>
        <c:ser>
          <c:idx val="23"/>
          <c:order val="23"/>
          <c:tx>
            <c:strRef>
              <c:f>'POBL OBJETIVO RECIB '!$Y$63</c:f>
              <c:strCache>
                <c:ptCount val="1"/>
                <c:pt idx="0">
                  <c:v>2026*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'!$Y$64:$Y$70</c:f>
              <c:numCache>
                <c:formatCode>_(* #,##0_);_(* \(#,##0\);_(* "-"??_);_(@_)</c:formatCode>
                <c:ptCount val="7"/>
                <c:pt idx="0">
                  <c:v>51</c:v>
                </c:pt>
                <c:pt idx="1">
                  <c:v>132</c:v>
                </c:pt>
                <c:pt idx="2">
                  <c:v>36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BB-472F-BE35-83F731591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E8BB-472F-BE35-83F731591C2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8BB-472F-BE35-83F731591C2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8BB-472F-BE35-83F731591C2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8BB-472F-BE35-83F731591C2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8BB-472F-BE35-83F731591C2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8BB-472F-BE35-83F731591C2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8BB-472F-BE35-83F731591C2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8BB-472F-BE35-83F731591C2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8BB-472F-BE35-83F731591C2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8BB-472F-BE35-83F731591C2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8BB-472F-BE35-83F731591C2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8BB-472F-BE35-83F731591C2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8BB-472F-BE35-83F731591C2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'!$O$63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8BB-472F-BE35-83F731591C26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839631284850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3-4095-ABAE-B9F9AFCC84FB}"/>
            </c:ext>
          </c:extLst>
        </c:ser>
        <c:ser>
          <c:idx val="1"/>
          <c:order val="1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3-4095-ABAE-B9F9AFCC84FB}"/>
            </c:ext>
          </c:extLst>
        </c:ser>
        <c:ser>
          <c:idx val="2"/>
          <c:order val="2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3-4095-ABAE-B9F9AFCC84FB}"/>
            </c:ext>
          </c:extLst>
        </c:ser>
        <c:ser>
          <c:idx val="3"/>
          <c:order val="3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13-4095-ABAE-B9F9AFCC84FB}"/>
            </c:ext>
          </c:extLst>
        </c:ser>
        <c:ser>
          <c:idx val="4"/>
          <c:order val="4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13-4095-ABAE-B9F9AFCC84FB}"/>
            </c:ext>
          </c:extLst>
        </c:ser>
        <c:ser>
          <c:idx val="5"/>
          <c:order val="5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13-4095-ABAE-B9F9AFCC84FB}"/>
            </c:ext>
          </c:extLst>
        </c:ser>
        <c:ser>
          <c:idx val="6"/>
          <c:order val="6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13-4095-ABAE-B9F9AFCC84FB}"/>
            </c:ext>
          </c:extLst>
        </c:ser>
        <c:ser>
          <c:idx val="7"/>
          <c:order val="7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13-4095-ABAE-B9F9AFCC84FB}"/>
            </c:ext>
          </c:extLst>
        </c:ser>
        <c:ser>
          <c:idx val="8"/>
          <c:order val="8"/>
          <c:tx>
            <c:strRef>
              <c:f>'POBL OBJETIVO RECIB '!$T$103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13-4095-ABAE-B9F9AFCC84FB}"/>
            </c:ext>
          </c:extLst>
        </c:ser>
        <c:ser>
          <c:idx val="9"/>
          <c:order val="9"/>
          <c:tx>
            <c:strRef>
              <c:f>'POBL OBJETIVO RECIB '!$U$103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'!$U$104:$U$107</c:f>
              <c:numCache>
                <c:formatCode>0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13-4095-ABAE-B9F9AFCC8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50708252433796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7A-4BC7-AEF8-3D4FB9178A88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E17A-4BC7-AEF8-3D4FB9178A88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7A-4BC7-AEF8-3D4FB9178A88}"/>
            </c:ext>
          </c:extLst>
        </c:ser>
        <c:ser>
          <c:idx val="1"/>
          <c:order val="1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E17A-4BC7-AEF8-3D4FB9178A88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7A-4BC7-AEF8-3D4FB9178A88}"/>
            </c:ext>
          </c:extLst>
        </c:ser>
        <c:ser>
          <c:idx val="2"/>
          <c:order val="2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7A-4BC7-AEF8-3D4FB9178A88}"/>
            </c:ext>
          </c:extLst>
        </c:ser>
        <c:ser>
          <c:idx val="3"/>
          <c:order val="3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7A-4BC7-AEF8-3D4FB9178A88}"/>
            </c:ext>
          </c:extLst>
        </c:ser>
        <c:ser>
          <c:idx val="4"/>
          <c:order val="4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7A-4BC7-AEF8-3D4FB9178A88}"/>
            </c:ext>
          </c:extLst>
        </c:ser>
        <c:ser>
          <c:idx val="5"/>
          <c:order val="5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7A-4BC7-AEF8-3D4FB9178A88}"/>
            </c:ext>
          </c:extLst>
        </c:ser>
        <c:ser>
          <c:idx val="6"/>
          <c:order val="6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7A-4BC7-AEF8-3D4FB9178A88}"/>
            </c:ext>
          </c:extLst>
        </c:ser>
        <c:ser>
          <c:idx val="7"/>
          <c:order val="7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7A-4BC7-AEF8-3D4FB9178A88}"/>
            </c:ext>
          </c:extLst>
        </c:ser>
        <c:ser>
          <c:idx val="8"/>
          <c:order val="8"/>
          <c:tx>
            <c:strRef>
              <c:f>'POBL OBJETIVO RECIB '!$X$147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116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7A-4BC7-AEF8-3D4FB9178A88}"/>
            </c:ext>
          </c:extLst>
        </c:ser>
        <c:ser>
          <c:idx val="9"/>
          <c:order val="9"/>
          <c:tx>
            <c:strRef>
              <c:f>'POBL OBJETIVO RECIB '!$Y$147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'!$Y$148:$Y$149</c:f>
              <c:numCache>
                <c:formatCode>0</c:formatCode>
                <c:ptCount val="2"/>
                <c:pt idx="0">
                  <c:v>46</c:v>
                </c:pt>
                <c:pt idx="1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7A-4BC7-AEF8-3D4FB9178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929025288787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D-40D3-B99C-55E87D65F78D}"/>
            </c:ext>
          </c:extLst>
        </c:ser>
        <c:ser>
          <c:idx val="1"/>
          <c:order val="1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4CD-40D3-B99C-55E87D65F78D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CD-40D3-B99C-55E87D65F78D}"/>
            </c:ext>
          </c:extLst>
        </c:ser>
        <c:ser>
          <c:idx val="2"/>
          <c:order val="2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CD-40D3-B99C-55E87D65F78D}"/>
            </c:ext>
          </c:extLst>
        </c:ser>
        <c:ser>
          <c:idx val="3"/>
          <c:order val="3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CD-40D3-B99C-55E87D65F78D}"/>
            </c:ext>
          </c:extLst>
        </c:ser>
        <c:ser>
          <c:idx val="4"/>
          <c:order val="4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CD-40D3-B99C-55E87D65F78D}"/>
            </c:ext>
          </c:extLst>
        </c:ser>
        <c:ser>
          <c:idx val="5"/>
          <c:order val="5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CD-40D3-B99C-55E87D65F78D}"/>
            </c:ext>
          </c:extLst>
        </c:ser>
        <c:ser>
          <c:idx val="6"/>
          <c:order val="6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CD-40D3-B99C-55E87D65F78D}"/>
            </c:ext>
          </c:extLst>
        </c:ser>
        <c:ser>
          <c:idx val="7"/>
          <c:order val="7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CD-40D3-B99C-55E87D65F78D}"/>
            </c:ext>
          </c:extLst>
        </c:ser>
        <c:ser>
          <c:idx val="8"/>
          <c:order val="8"/>
          <c:tx>
            <c:strRef>
              <c:f>'POBL OBJETIVO RECIB '!$Q$192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820</c:v>
                </c:pt>
                <c:pt idx="1">
                  <c:v>295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CD-40D3-B99C-55E87D65F78D}"/>
            </c:ext>
          </c:extLst>
        </c:ser>
        <c:ser>
          <c:idx val="9"/>
          <c:order val="9"/>
          <c:tx>
            <c:strRef>
              <c:f>'POBL OBJETIVO RECIB '!$R$192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'!$R$193:$R$195</c:f>
              <c:numCache>
                <c:formatCode>0</c:formatCode>
                <c:ptCount val="3"/>
                <c:pt idx="0">
                  <c:v>152</c:v>
                </c:pt>
                <c:pt idx="1">
                  <c:v>78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CD-40D3-B99C-55E87D65F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E697-4237-8E7D-CC691F078C8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E697-4237-8E7D-CC691F078C8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E697-4237-8E7D-CC691F078C8D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E697-4237-8E7D-CC691F078C8D}"/>
              </c:ext>
            </c:extLst>
          </c:dPt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'!$P$37:$Y$37</c:f>
              <c:numCache>
                <c:formatCode>_(* #,##0_);_(* \(#,##0\);_(* "-"??_);_(@_)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653</c:v>
                </c:pt>
                <c:pt idx="3">
                  <c:v>426</c:v>
                </c:pt>
                <c:pt idx="4">
                  <c:v>549</c:v>
                </c:pt>
                <c:pt idx="5">
                  <c:v>561</c:v>
                </c:pt>
                <c:pt idx="6">
                  <c:v>490</c:v>
                </c:pt>
                <c:pt idx="7">
                  <c:v>509</c:v>
                </c:pt>
                <c:pt idx="8">
                  <c:v>548</c:v>
                </c:pt>
                <c:pt idx="9" formatCode="0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697-4237-8E7D-CC691F078C8D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E697-4237-8E7D-CC691F078C8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E697-4237-8E7D-CC691F078C8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E697-4237-8E7D-CC691F078C8D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E697-4237-8E7D-CC691F078C8D}"/>
              </c:ext>
            </c:extLst>
          </c:dPt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'!$P$38:$Y$38</c:f>
              <c:numCache>
                <c:formatCode>_(* #,##0_);_(* \(#,##0\);_(* "-"??_);_(@_)</c:formatCode>
                <c:ptCount val="10"/>
                <c:pt idx="0">
                  <c:v>396</c:v>
                </c:pt>
                <c:pt idx="1">
                  <c:v>399</c:v>
                </c:pt>
                <c:pt idx="2">
                  <c:v>419</c:v>
                </c:pt>
                <c:pt idx="3">
                  <c:v>289</c:v>
                </c:pt>
                <c:pt idx="4">
                  <c:v>427</c:v>
                </c:pt>
                <c:pt idx="5">
                  <c:v>436</c:v>
                </c:pt>
                <c:pt idx="6">
                  <c:v>358</c:v>
                </c:pt>
                <c:pt idx="7">
                  <c:v>380</c:v>
                </c:pt>
                <c:pt idx="8">
                  <c:v>392</c:v>
                </c:pt>
                <c:pt idx="9" formatCode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697-4237-8E7D-CC691F078C8D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'!$P$39:$Y$39</c:f>
              <c:numCache>
                <c:formatCode>0%</c:formatCode>
                <c:ptCount val="10"/>
                <c:pt idx="0">
                  <c:v>0.59104477611940298</c:v>
                </c:pt>
                <c:pt idx="1">
                  <c:v>0.61384615384615382</c:v>
                </c:pt>
                <c:pt idx="2">
                  <c:v>0.64165390505359876</c:v>
                </c:pt>
                <c:pt idx="3">
                  <c:v>0.67840375586854462</c:v>
                </c:pt>
                <c:pt idx="4">
                  <c:v>0.77777777777777779</c:v>
                </c:pt>
                <c:pt idx="5">
                  <c:v>0.77718360071301251</c:v>
                </c:pt>
                <c:pt idx="6">
                  <c:v>0.73061224489795917</c:v>
                </c:pt>
                <c:pt idx="7">
                  <c:v>0.74656188605108054</c:v>
                </c:pt>
                <c:pt idx="8">
                  <c:v>0.71532846715328469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697-4237-8E7D-CC691F078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D08A-4524-8E9F-BCC58F27026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D08A-4524-8E9F-BCC58F270262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D08A-4524-8E9F-BCC58F270262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D08A-4524-8E9F-BCC58F270262}"/>
              </c:ext>
            </c:extLst>
          </c:dPt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'!$P$41:$Y$41</c:f>
              <c:numCache>
                <c:formatCode>_(* #,##0_);_(* \(#,##0\);_(* "-"??_);_(@_)</c:formatCode>
                <c:ptCount val="10"/>
                <c:pt idx="0">
                  <c:v>862</c:v>
                </c:pt>
                <c:pt idx="1">
                  <c:v>800</c:v>
                </c:pt>
                <c:pt idx="2">
                  <c:v>790</c:v>
                </c:pt>
                <c:pt idx="3">
                  <c:v>542</c:v>
                </c:pt>
                <c:pt idx="4">
                  <c:v>625</c:v>
                </c:pt>
                <c:pt idx="5">
                  <c:v>630</c:v>
                </c:pt>
                <c:pt idx="6">
                  <c:v>534</c:v>
                </c:pt>
                <c:pt idx="7">
                  <c:v>518</c:v>
                </c:pt>
                <c:pt idx="8">
                  <c:v>615</c:v>
                </c:pt>
                <c:pt idx="9" formatCode="0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8A-4524-8E9F-BCC58F270262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D08A-4524-8E9F-BCC58F27026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D08A-4524-8E9F-BCC58F270262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D08A-4524-8E9F-BCC58F270262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D08A-4524-8E9F-BCC58F270262}"/>
              </c:ext>
            </c:extLst>
          </c:dPt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'!$P$42:$Y$42</c:f>
              <c:numCache>
                <c:formatCode>_(* #,##0_);_(* \(#,##0\);_(* "-"??_);_(@_)</c:formatCode>
                <c:ptCount val="10"/>
                <c:pt idx="0">
                  <c:v>498</c:v>
                </c:pt>
                <c:pt idx="1">
                  <c:v>488</c:v>
                </c:pt>
                <c:pt idx="2">
                  <c:v>510</c:v>
                </c:pt>
                <c:pt idx="3">
                  <c:v>341</c:v>
                </c:pt>
                <c:pt idx="4">
                  <c:v>479</c:v>
                </c:pt>
                <c:pt idx="5">
                  <c:v>499</c:v>
                </c:pt>
                <c:pt idx="6">
                  <c:v>406</c:v>
                </c:pt>
                <c:pt idx="7">
                  <c:v>404</c:v>
                </c:pt>
                <c:pt idx="8">
                  <c:v>450</c:v>
                </c:pt>
                <c:pt idx="9" formatCode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08A-4524-8E9F-BCC58F270262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'!$P$43:$Y$43</c:f>
              <c:numCache>
                <c:formatCode>0%</c:formatCode>
                <c:ptCount val="10"/>
                <c:pt idx="0">
                  <c:v>0.57772621809744784</c:v>
                </c:pt>
                <c:pt idx="1">
                  <c:v>0.61</c:v>
                </c:pt>
                <c:pt idx="2">
                  <c:v>0.64556962025316456</c:v>
                </c:pt>
                <c:pt idx="3">
                  <c:v>0.62915129151291516</c:v>
                </c:pt>
                <c:pt idx="4">
                  <c:v>0.76639999999999997</c:v>
                </c:pt>
                <c:pt idx="5">
                  <c:v>0.79206349206349203</c:v>
                </c:pt>
                <c:pt idx="6">
                  <c:v>0.76029962546816476</c:v>
                </c:pt>
                <c:pt idx="7">
                  <c:v>0.77992277992277992</c:v>
                </c:pt>
                <c:pt idx="8">
                  <c:v>0.73170731707317072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08A-4524-8E9F-BCC58F270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17/03/2026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17/03/2026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17/03/2026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17/03/2026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90078-664B-42B3-60C2-9F99AA0FE5F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EDD578-89A2-D059-CBF6-68B39193B58A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434900"/>
              </p:ext>
            </p:extLst>
          </p:nvPr>
        </p:nvGraphicFramePr>
        <p:xfrm>
          <a:off x="1412538" y="914014"/>
          <a:ext cx="9171567" cy="525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65853168-B93F-494B-F53E-C90E2B9CB3F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55" y="285417"/>
            <a:ext cx="1435848" cy="11904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549870-F9AE-5BA3-0E19-BBB0F4CAA4F2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712372"/>
              </p:ext>
            </p:extLst>
          </p:nvPr>
        </p:nvGraphicFramePr>
        <p:xfrm>
          <a:off x="1737475" y="1314246"/>
          <a:ext cx="8482117" cy="212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922972"/>
              </p:ext>
            </p:extLst>
          </p:nvPr>
        </p:nvGraphicFramePr>
        <p:xfrm>
          <a:off x="1711172" y="3639128"/>
          <a:ext cx="8508420" cy="212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3A2D6F2D-0DCC-B7D5-72D1-1E84D6A001A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C1AD5D-5278-6D16-FF16-F9FF159CD3C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52328-94DB-ED6D-872A-CE0B264CAD7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DAAD21-6655-6A9D-3153-9EAB953EEDBC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8C7BFD-591F-026B-1D05-3687EA1EF63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73EA54-3F74-CCCD-F54E-09F63C84282C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5B8A84E8-1193-C28D-D060-991A2EBA2CF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406096-B9FF-68BE-2735-E4D6704FCB91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10356"/>
              </p:ext>
            </p:extLst>
          </p:nvPr>
        </p:nvGraphicFramePr>
        <p:xfrm>
          <a:off x="995308" y="1022551"/>
          <a:ext cx="9549228" cy="480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AC8FD05-C58A-8384-CE6C-66DA887FAA9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C520A1-71C1-5D98-D1C7-6220E0AA8A0F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67298"/>
              </p:ext>
            </p:extLst>
          </p:nvPr>
        </p:nvGraphicFramePr>
        <p:xfrm>
          <a:off x="1092388" y="1468502"/>
          <a:ext cx="9560655" cy="437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3E938B04-B9D8-B8E0-6B28-FF9D18BCB2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89C65A-8BA1-941F-4061-7709AC3D561A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813033"/>
              </p:ext>
            </p:extLst>
          </p:nvPr>
        </p:nvGraphicFramePr>
        <p:xfrm>
          <a:off x="2048037" y="1220261"/>
          <a:ext cx="7500501" cy="464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AB731B13-755F-D804-6600-E33B4CFA1EE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ADB57C-37CA-E066-6E8D-9BD834DE6820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74151"/>
              </p:ext>
            </p:extLst>
          </p:nvPr>
        </p:nvGraphicFramePr>
        <p:xfrm>
          <a:off x="1802912" y="1285695"/>
          <a:ext cx="8416055" cy="504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B4E5DC6-F6FF-F460-00F6-88B91EAC58E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91304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0995BD-52FB-7FFA-5F16-6A2C16C476D6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407672"/>
              </p:ext>
            </p:extLst>
          </p:nvPr>
        </p:nvGraphicFramePr>
        <p:xfrm>
          <a:off x="1353910" y="921574"/>
          <a:ext cx="9314058" cy="50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2BBB480-2A22-C6AE-8A29-397ECCC7068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6725BD2-8C7F-79A4-6BE3-9E0FE4039CF5}"/>
              </a:ext>
            </a:extLst>
          </p:cNvPr>
          <p:cNvSpPr txBox="1"/>
          <p:nvPr/>
        </p:nvSpPr>
        <p:spPr>
          <a:xfrm>
            <a:off x="4853934" y="6016747"/>
            <a:ext cx="2638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28 de febrero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93102"/>
              </p:ext>
            </p:extLst>
          </p:nvPr>
        </p:nvGraphicFramePr>
        <p:xfrm>
          <a:off x="1891683" y="1093915"/>
          <a:ext cx="8408634" cy="490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3F23B04-1BB4-2596-9A1E-5D81BA2AD4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C8600CA-C40F-43AC-BBCA-468B97E5795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7470</TotalTime>
  <Words>463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Lausanne 250</vt:lpstr>
      <vt:lpstr>Lausanne 300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2017-2026</vt:lpstr>
      <vt:lpstr>CRÉDITOS EN ADMINISTRACIÓN 2017-2026</vt:lpstr>
      <vt:lpstr>SOLICITUDES RECIBIDAS POR ÁREA DE ESTUDIO  2017-2026</vt:lpstr>
      <vt:lpstr>SOLICITUDES RECIBIDAS POR RANGO DE EDAD   2017-2026</vt:lpstr>
      <vt:lpstr>SOLICITUDES RECIBIDAS POR NIVEL DE ESTUDIOS  2017-2026</vt:lpstr>
      <vt:lpstr>SOLICITUDES RECIBIDAS POR DESTINO  2017-2026</vt:lpstr>
      <vt:lpstr>SOLICITUDES RECIBIDAS POR SECTOR DE PROCEDENCIA  2017-2026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214</cp:revision>
  <dcterms:created xsi:type="dcterms:W3CDTF">2021-10-27T16:35:09Z</dcterms:created>
  <dcterms:modified xsi:type="dcterms:W3CDTF">2026-03-17T19:22:45Z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d18ee8e6-efa1-4262-8b39-dc9b179414e9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17/03/2026 01:22:45 p. m.</vt:lpwstr>
  </property>
</Properties>
</file>