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6"/>
  </p:sldMasterIdLst>
  <p:notesMasterIdLst>
    <p:notesMasterId r:id="rId20"/>
  </p:notesMasterIdLst>
  <p:handoutMasterIdLst>
    <p:handoutMasterId r:id="rId21"/>
  </p:handoutMasterIdLst>
  <p:sldIdLst>
    <p:sldId id="256" r:id="rId7"/>
    <p:sldId id="257" r:id="rId8"/>
    <p:sldId id="273" r:id="rId9"/>
    <p:sldId id="265" r:id="rId10"/>
    <p:sldId id="267" r:id="rId11"/>
    <p:sldId id="268" r:id="rId12"/>
    <p:sldId id="269" r:id="rId13"/>
    <p:sldId id="274" r:id="rId14"/>
    <p:sldId id="270" r:id="rId15"/>
    <p:sldId id="271" r:id="rId16"/>
    <p:sldId id="272" r:id="rId17"/>
    <p:sldId id="264" r:id="rId18"/>
    <p:sldId id="26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2636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  <a:srgbClr val="2E2E2E"/>
    <a:srgbClr val="212121"/>
    <a:srgbClr val="5A72D8"/>
    <a:srgbClr val="EC3646"/>
    <a:srgbClr val="F8C733"/>
    <a:srgbClr val="082CC5"/>
    <a:srgbClr val="9AFE3C"/>
    <a:srgbClr val="3F55F9"/>
    <a:srgbClr val="4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74" y="102"/>
      </p:cViewPr>
      <p:guideLst>
        <p:guide orient="horz" pos="3113"/>
        <p:guide pos="393"/>
        <p:guide orient="horz" pos="2636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Noviembre\PUG_Noviembre%2025%20Datos%20fiderh%202003-202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Diciembre\PUG_Diciembre%2025%20Datos%20fiderh%202003-202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Septiembre\PUG_Septiembre%2025%20Datos%20fiderh%202003-2025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mfiles\files\O16%20Ofc%20Evaluacion%20Financiamiento\OEF\TRANSPARENCIA%20FOCALIZADA\2025\Septiembre\PUG_Septiembre%2025%20Datos%20fiderh%202003-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Septiembre\PUG_Septiembre%2025%20Datos%20fiderh%202003-202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Septiembre\PUG_Septiembre%2025%20Datos%20fiderh%202003-202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Septiembre\PUG_Septiembre%2025%20Datos%20fiderh%202003-202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Noviembre\PUG_Noviembre%2025%20Datos%20fiderh%202003-202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5\Noviembre\PUG_Noviembre%2025%20Datos%20fiderh%202003-20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11748562792799"/>
          <c:y val="0.11976866480342664"/>
          <c:w val="0.82550554297759793"/>
          <c:h val="0.55795045171939195"/>
        </c:manualLayout>
      </c:layout>
      <c:lineChart>
        <c:grouping val="standard"/>
        <c:varyColors val="0"/>
        <c:ser>
          <c:idx val="0"/>
          <c:order val="0"/>
          <c:tx>
            <c:strRef>
              <c:f>'% VAR 2005-2023 Solicitudes'!$C$5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C09621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C0962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F78F-48FC-9F30-53112C0A984B}"/>
              </c:ext>
            </c:extLst>
          </c:dPt>
          <c:dPt>
            <c:idx val="10"/>
            <c:bubble3D val="0"/>
            <c:spPr>
              <a:ln>
                <a:noFill/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3-F78F-48FC-9F30-53112C0A984B}"/>
              </c:ext>
            </c:extLst>
          </c:dPt>
          <c:dPt>
            <c:idx val="11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78F-48FC-9F30-53112C0A984B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6-F78F-48FC-9F30-53112C0A984B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7-F78F-48FC-9F30-53112C0A984B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8-F78F-48FC-9F30-53112C0A984B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9-F78F-48FC-9F30-53112C0A984B}"/>
              </c:ext>
            </c:extLst>
          </c:dPt>
          <c:dPt>
            <c:idx val="19"/>
            <c:bubble3D val="0"/>
            <c:spPr>
              <a:ln>
                <a:solidFill>
                  <a:srgbClr val="C0962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B-F78F-48FC-9F30-53112C0A984B}"/>
              </c:ext>
            </c:extLst>
          </c:dPt>
          <c:dPt>
            <c:idx val="20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F78F-48FC-9F30-53112C0A984B}"/>
              </c:ext>
            </c:extLst>
          </c:dPt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Solicitudes'!$P$5:$Z$5</c:f>
              <c:numCache>
                <c:formatCode>_(* #,##0_);_(* \(#,##0\);_(* "-"??_);_(@_)</c:formatCode>
                <c:ptCount val="11"/>
                <c:pt idx="0">
                  <c:v>1538</c:v>
                </c:pt>
                <c:pt idx="1">
                  <c:v>1532</c:v>
                </c:pt>
                <c:pt idx="2">
                  <c:v>1450</c:v>
                </c:pt>
                <c:pt idx="3">
                  <c:v>1443</c:v>
                </c:pt>
                <c:pt idx="4">
                  <c:v>968</c:v>
                </c:pt>
                <c:pt idx="5">
                  <c:v>1174</c:v>
                </c:pt>
                <c:pt idx="6">
                  <c:v>1191</c:v>
                </c:pt>
                <c:pt idx="7">
                  <c:v>1024</c:v>
                </c:pt>
                <c:pt idx="8">
                  <c:v>1027</c:v>
                </c:pt>
                <c:pt idx="9">
                  <c:v>1163</c:v>
                </c:pt>
                <c:pt idx="10">
                  <c:v>1079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78F-48FC-9F30-53112C0A984B}"/>
            </c:ext>
          </c:extLst>
        </c:ser>
        <c:ser>
          <c:idx val="1"/>
          <c:order val="1"/>
          <c:tx>
            <c:strRef>
              <c:f>'% VAR 2005-2023 Solicitudes'!$C$6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Solicitudes'!$P$6:$Z$6</c:f>
              <c:numCache>
                <c:formatCode>0%</c:formatCode>
                <c:ptCount val="11"/>
                <c:pt idx="0">
                  <c:v>3.638814016172507E-2</c:v>
                </c:pt>
                <c:pt idx="1">
                  <c:v>-3.9011703511053317E-3</c:v>
                </c:pt>
                <c:pt idx="2">
                  <c:v>-5.3524804177545689E-2</c:v>
                </c:pt>
                <c:pt idx="3">
                  <c:v>-4.827586206896552E-3</c:v>
                </c:pt>
                <c:pt idx="4">
                  <c:v>-0.32917532917532916</c:v>
                </c:pt>
                <c:pt idx="5">
                  <c:v>0.21280991735537191</c:v>
                </c:pt>
                <c:pt idx="6">
                  <c:v>1.4480408858603067E-2</c:v>
                </c:pt>
                <c:pt idx="7">
                  <c:v>-0.14021830394626364</c:v>
                </c:pt>
                <c:pt idx="8">
                  <c:v>2.9296875E-3</c:v>
                </c:pt>
                <c:pt idx="9">
                  <c:v>0.13242453748782862</c:v>
                </c:pt>
                <c:pt idx="10">
                  <c:v>5.0632911392405063E-2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F78F-48FC-9F30-53112C0A984B}"/>
            </c:ext>
          </c:extLst>
        </c:ser>
        <c:ser>
          <c:idx val="2"/>
          <c:order val="2"/>
          <c:tx>
            <c:strRef>
              <c:f>'% VAR 2005-2023 Solicitudes'!$C$7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EF6B71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F6B7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1-F78F-48FC-9F30-53112C0A984B}"/>
              </c:ext>
            </c:extLst>
          </c:dPt>
          <c:dPt>
            <c:idx val="10"/>
            <c:bubble3D val="0"/>
            <c:spPr>
              <a:ln>
                <a:noFill/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3-F78F-48FC-9F30-53112C0A984B}"/>
              </c:ext>
            </c:extLst>
          </c:dPt>
          <c:dPt>
            <c:idx val="11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F78F-48FC-9F30-53112C0A984B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6-F78F-48FC-9F30-53112C0A984B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7-F78F-48FC-9F30-53112C0A984B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18-F78F-48FC-9F30-53112C0A984B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9-F78F-48FC-9F30-53112C0A984B}"/>
              </c:ext>
            </c:extLst>
          </c:dPt>
          <c:dPt>
            <c:idx val="19"/>
            <c:bubble3D val="0"/>
            <c:spPr>
              <a:ln>
                <a:solidFill>
                  <a:schemeClr val="accent2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B-F78F-48FC-9F30-53112C0A984B}"/>
              </c:ext>
            </c:extLst>
          </c:dPt>
          <c:dPt>
            <c:idx val="20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F78F-48FC-9F30-53112C0A984B}"/>
              </c:ext>
            </c:extLst>
          </c:dPt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Solicitudes'!$P$7:$Z$7</c:f>
              <c:numCache>
                <c:formatCode>General</c:formatCode>
                <c:ptCount val="11"/>
                <c:pt idx="0">
                  <c:v>932</c:v>
                </c:pt>
                <c:pt idx="1">
                  <c:v>894</c:v>
                </c:pt>
                <c:pt idx="2">
                  <c:v>887</c:v>
                </c:pt>
                <c:pt idx="3">
                  <c:v>929</c:v>
                </c:pt>
                <c:pt idx="4">
                  <c:v>630</c:v>
                </c:pt>
                <c:pt idx="5">
                  <c:v>906</c:v>
                </c:pt>
                <c:pt idx="6">
                  <c:v>935</c:v>
                </c:pt>
                <c:pt idx="7">
                  <c:v>764</c:v>
                </c:pt>
                <c:pt idx="8">
                  <c:v>784</c:v>
                </c:pt>
                <c:pt idx="9">
                  <c:v>842</c:v>
                </c:pt>
                <c:pt idx="10">
                  <c:v>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F78F-48FC-9F30-53112C0A984B}"/>
            </c:ext>
          </c:extLst>
        </c:ser>
        <c:ser>
          <c:idx val="3"/>
          <c:order val="3"/>
          <c:tx>
            <c:strRef>
              <c:f>'% VAR 2005-2023 Solicitudes'!$C$8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Solicitudes'!$P$8:$Z$8</c:f>
              <c:numCache>
                <c:formatCode>0%</c:formatCode>
                <c:ptCount val="11"/>
                <c:pt idx="0">
                  <c:v>4.8368953880764905E-2</c:v>
                </c:pt>
                <c:pt idx="1">
                  <c:v>-4.07725321888412E-2</c:v>
                </c:pt>
                <c:pt idx="2">
                  <c:v>-7.829977628635347E-3</c:v>
                </c:pt>
                <c:pt idx="3">
                  <c:v>4.7350620067643741E-2</c:v>
                </c:pt>
                <c:pt idx="4">
                  <c:v>-0.32185145317545749</c:v>
                </c:pt>
                <c:pt idx="5">
                  <c:v>0.43809523809523809</c:v>
                </c:pt>
                <c:pt idx="6">
                  <c:v>3.2008830022075052E-2</c:v>
                </c:pt>
                <c:pt idx="7">
                  <c:v>-0.18288770053475936</c:v>
                </c:pt>
                <c:pt idx="8">
                  <c:v>2.6178010471204188E-2</c:v>
                </c:pt>
                <c:pt idx="9">
                  <c:v>7.3979591836734693E-2</c:v>
                </c:pt>
                <c:pt idx="10">
                  <c:v>-3.5714285714285712E-2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F78F-48FC-9F30-53112C0A984B}"/>
            </c:ext>
          </c:extLst>
        </c:ser>
        <c:ser>
          <c:idx val="4"/>
          <c:order val="4"/>
          <c:tx>
            <c:strRef>
              <c:f>'% VAR 2005-2023 Solicitudes'!$C$9</c:f>
              <c:strCache>
                <c:ptCount val="1"/>
                <c:pt idx="0">
                  <c:v>Convocatorias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2005-2023 Solicitudes'!$P$4:$Z$4</c:f>
              <c:strCach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  <c:pt idx="10">
                  <c:v>META 2025</c:v>
                </c:pt>
              </c:strCache>
            </c:strRef>
          </c:cat>
          <c:val>
            <c:numRef>
              <c:f>'% VAR 2005-2023 Solicitudes'!$P$9:$Z$9</c:f>
              <c:numCache>
                <c:formatCode>General</c:formatCode>
                <c:ptCount val="11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F78F-48FC-9F30-53112C0A9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3387664"/>
        <c:axId val="1663386032"/>
      </c:lineChart>
      <c:catAx>
        <c:axId val="166338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63386032"/>
        <c:crosses val="autoZero"/>
        <c:auto val="1"/>
        <c:lblAlgn val="ctr"/>
        <c:lblOffset val="100"/>
        <c:noMultiLvlLbl val="0"/>
      </c:catAx>
      <c:valAx>
        <c:axId val="1663386032"/>
        <c:scaling>
          <c:orientation val="minMax"/>
          <c:max val="2000"/>
          <c:min val="0"/>
        </c:scaling>
        <c:delete val="0"/>
        <c:axPos val="l"/>
        <c:majorGridlines>
          <c:spPr>
            <a:ln w="9525">
              <a:solidFill>
                <a:schemeClr val="tx1">
                  <a:tint val="75000"/>
                  <a:shade val="95000"/>
                  <a:satMod val="105000"/>
                  <a:alpha val="50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82CC5"/>
                </a:solidFill>
              </a:defRPr>
            </a:pPr>
            <a:endParaRPr lang="en-US"/>
          </a:p>
        </c:txPr>
        <c:crossAx val="16633876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5305762503162"/>
          <c:y val="3.0111478265671374E-2"/>
          <c:w val="0.73508278944936956"/>
          <c:h val="0.84432114117402524"/>
        </c:manualLayout>
      </c:layout>
      <c:lineChart>
        <c:grouping val="stacked"/>
        <c:varyColors val="0"/>
        <c:ser>
          <c:idx val="0"/>
          <c:order val="0"/>
          <c:tx>
            <c:strRef>
              <c:f>OARC!$A$9</c:f>
              <c:strCache>
                <c:ptCount val="1"/>
                <c:pt idx="0">
                  <c:v>CRÉDITOS EN ADMINISTRACIÓN</c:v>
                </c:pt>
              </c:strCache>
            </c:strRef>
          </c:tx>
          <c:spPr>
            <a:ln w="28575" cmpd="sng">
              <a:solidFill>
                <a:srgbClr val="C09621"/>
              </a:solidFill>
            </a:ln>
          </c:spPr>
          <c:cat>
            <c:strRef>
              <c:f>OARC!$M$8:$V$8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*2025</c:v>
                </c:pt>
              </c:strCache>
            </c:strRef>
          </c:cat>
          <c:val>
            <c:numRef>
              <c:f>OARC!$M$9:$V$9</c:f>
              <c:numCache>
                <c:formatCode>_(* #,##0_);_(* \(#,##0\);_(* "-"??_);_(@_)</c:formatCode>
                <c:ptCount val="10"/>
                <c:pt idx="0">
                  <c:v>6105</c:v>
                </c:pt>
                <c:pt idx="1">
                  <c:v>6449</c:v>
                </c:pt>
                <c:pt idx="2">
                  <c:v>6839</c:v>
                </c:pt>
                <c:pt idx="3">
                  <c:v>7083</c:v>
                </c:pt>
                <c:pt idx="4">
                  <c:v>6889</c:v>
                </c:pt>
                <c:pt idx="5">
                  <c:v>7013</c:v>
                </c:pt>
                <c:pt idx="6">
                  <c:v>7129</c:v>
                </c:pt>
                <c:pt idx="7">
                  <c:v>7288</c:v>
                </c:pt>
                <c:pt idx="8">
                  <c:v>7213</c:v>
                </c:pt>
                <c:pt idx="9">
                  <c:v>7172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2F-4068-86BF-9FC12670B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7968592"/>
        <c:axId val="1997974576"/>
      </c:lineChart>
      <c:catAx>
        <c:axId val="199796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97974576"/>
        <c:crosses val="autoZero"/>
        <c:auto val="1"/>
        <c:lblAlgn val="ctr"/>
        <c:lblOffset val="100"/>
        <c:noMultiLvlLbl val="0"/>
      </c:catAx>
      <c:valAx>
        <c:axId val="1997974576"/>
        <c:scaling>
          <c:orientation val="minMax"/>
          <c:max val="8000"/>
          <c:min val="5000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69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prstDash val="sysDot"/>
          </a:ln>
        </c:spPr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9979685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n-US"/>
          </a:p>
        </c:txPr>
      </c:dTable>
    </c:plotArea>
    <c:plotVisOnly val="1"/>
    <c:dispBlanksAs val="zero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7444982675157E-2"/>
          <c:y val="3.2329808899146641E-2"/>
          <c:w val="0.89230012768480393"/>
          <c:h val="0.46902474870880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'!$O$12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7C7C7"/>
            </a:solidFill>
            <a:ln>
              <a:solidFill>
                <a:srgbClr val="C7C7C7"/>
              </a:solidFill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'!$O$13:$O$18</c:f>
              <c:numCache>
                <c:formatCode>_(* #,##0_);_(* \(#,##0\);_(* "-"??_);_(@_)</c:formatCode>
                <c:ptCount val="6"/>
                <c:pt idx="0">
                  <c:v>255</c:v>
                </c:pt>
                <c:pt idx="1">
                  <c:v>1019</c:v>
                </c:pt>
                <c:pt idx="2">
                  <c:v>71</c:v>
                </c:pt>
                <c:pt idx="3">
                  <c:v>78</c:v>
                </c:pt>
                <c:pt idx="4">
                  <c:v>108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13-4E21-8CC8-374478093F1E}"/>
            </c:ext>
          </c:extLst>
        </c:ser>
        <c:ser>
          <c:idx val="1"/>
          <c:order val="1"/>
          <c:tx>
            <c:strRef>
              <c:f>'POBL OBJETIVO RECIB '!$P$12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'!$P$13:$P$18</c:f>
              <c:numCache>
                <c:formatCode>_(* #,##0_);_(* \(#,##0\);_(* "-"??_);_(@_)</c:formatCode>
                <c:ptCount val="6"/>
                <c:pt idx="0">
                  <c:v>289</c:v>
                </c:pt>
                <c:pt idx="1">
                  <c:v>983</c:v>
                </c:pt>
                <c:pt idx="2">
                  <c:v>65</c:v>
                </c:pt>
                <c:pt idx="3">
                  <c:v>76</c:v>
                </c:pt>
                <c:pt idx="4">
                  <c:v>110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13-4E21-8CC8-374478093F1E}"/>
            </c:ext>
          </c:extLst>
        </c:ser>
        <c:ser>
          <c:idx val="2"/>
          <c:order val="2"/>
          <c:tx>
            <c:strRef>
              <c:f>'POBL OBJETIVO RECIB '!$Q$12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'!$Q$13:$Q$18</c:f>
              <c:numCache>
                <c:formatCode>_(* #,##0_);_(* \(#,##0\);_(* "-"??_);_(@_)</c:formatCode>
                <c:ptCount val="6"/>
                <c:pt idx="0">
                  <c:v>282</c:v>
                </c:pt>
                <c:pt idx="1">
                  <c:v>887</c:v>
                </c:pt>
                <c:pt idx="2">
                  <c:v>58</c:v>
                </c:pt>
                <c:pt idx="3">
                  <c:v>104</c:v>
                </c:pt>
                <c:pt idx="4">
                  <c:v>109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13-4E21-8CC8-374478093F1E}"/>
            </c:ext>
          </c:extLst>
        </c:ser>
        <c:ser>
          <c:idx val="3"/>
          <c:order val="3"/>
          <c:tx>
            <c:strRef>
              <c:f>'POBL OBJETIVO RECIB '!$R$12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F6B71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'!$R$13:$R$18</c:f>
              <c:numCache>
                <c:formatCode>_(* #,##0_);_(* \(#,##0\);_(* "-"??_);_(@_)</c:formatCode>
                <c:ptCount val="6"/>
                <c:pt idx="0">
                  <c:v>312</c:v>
                </c:pt>
                <c:pt idx="1">
                  <c:v>902</c:v>
                </c:pt>
                <c:pt idx="2">
                  <c:v>69</c:v>
                </c:pt>
                <c:pt idx="3">
                  <c:v>61</c:v>
                </c:pt>
                <c:pt idx="4">
                  <c:v>96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13-4E21-8CC8-374478093F1E}"/>
            </c:ext>
          </c:extLst>
        </c:ser>
        <c:ser>
          <c:idx val="4"/>
          <c:order val="4"/>
          <c:tx>
            <c:strRef>
              <c:f>'POBL OBJETIVO RECIB '!$S$12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'!$S$13:$S$18</c:f>
              <c:numCache>
                <c:formatCode>_(* #,##0_);_(* \(#,##0\);_(* "-"??_);_(@_)</c:formatCode>
                <c:ptCount val="6"/>
                <c:pt idx="0">
                  <c:v>216</c:v>
                </c:pt>
                <c:pt idx="1">
                  <c:v>604</c:v>
                </c:pt>
                <c:pt idx="2">
                  <c:v>45</c:v>
                </c:pt>
                <c:pt idx="3">
                  <c:v>46</c:v>
                </c:pt>
                <c:pt idx="4">
                  <c:v>53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13-4E21-8CC8-374478093F1E}"/>
            </c:ext>
          </c:extLst>
        </c:ser>
        <c:ser>
          <c:idx val="5"/>
          <c:order val="5"/>
          <c:tx>
            <c:strRef>
              <c:f>'POBL OBJETIVO RECIB '!$T$12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'!$T$13:$T$18</c:f>
              <c:numCache>
                <c:formatCode>_(* #,##0_);_(* \(#,##0\);_(* "-"??_);_(@_)</c:formatCode>
                <c:ptCount val="6"/>
                <c:pt idx="0">
                  <c:v>285</c:v>
                </c:pt>
                <c:pt idx="1">
                  <c:v>669</c:v>
                </c:pt>
                <c:pt idx="2">
                  <c:v>65</c:v>
                </c:pt>
                <c:pt idx="3">
                  <c:v>72</c:v>
                </c:pt>
                <c:pt idx="4">
                  <c:v>75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13-4E21-8CC8-374478093F1E}"/>
            </c:ext>
          </c:extLst>
        </c:ser>
        <c:ser>
          <c:idx val="6"/>
          <c:order val="6"/>
          <c:tx>
            <c:strRef>
              <c:f>'POBL OBJETIVO RECIB '!$U$12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4C92F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'!$U$13:$U$18</c:f>
              <c:numCache>
                <c:formatCode>_(* #,##0_);_(* \(#,##0\);_(* "-"??_);_(@_)</c:formatCode>
                <c:ptCount val="6"/>
                <c:pt idx="0">
                  <c:v>258</c:v>
                </c:pt>
                <c:pt idx="1">
                  <c:v>691</c:v>
                </c:pt>
                <c:pt idx="2">
                  <c:v>72</c:v>
                </c:pt>
                <c:pt idx="3">
                  <c:v>93</c:v>
                </c:pt>
                <c:pt idx="4">
                  <c:v>72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13-4E21-8CC8-374478093F1E}"/>
            </c:ext>
          </c:extLst>
        </c:ser>
        <c:ser>
          <c:idx val="7"/>
          <c:order val="7"/>
          <c:tx>
            <c:strRef>
              <c:f>'POBL OBJETIVO RECIB '!$V$12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F55F9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'!$V$13:$V$18</c:f>
              <c:numCache>
                <c:formatCode>_(* #,##0_);_(* \(#,##0\);_(* "-"??_);_(@_)</c:formatCode>
                <c:ptCount val="6"/>
                <c:pt idx="0">
                  <c:v>189</c:v>
                </c:pt>
                <c:pt idx="1">
                  <c:v>647</c:v>
                </c:pt>
                <c:pt idx="2">
                  <c:v>45</c:v>
                </c:pt>
                <c:pt idx="3">
                  <c:v>69</c:v>
                </c:pt>
                <c:pt idx="4">
                  <c:v>70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13-4E21-8CC8-374478093F1E}"/>
            </c:ext>
          </c:extLst>
        </c:ser>
        <c:ser>
          <c:idx val="8"/>
          <c:order val="8"/>
          <c:tx>
            <c:strRef>
              <c:f>'POBL OBJETIVO RECIB '!$W$12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'!$W$13:$W$18</c:f>
              <c:numCache>
                <c:formatCode>_(* #,##0_);_(* \(#,##0\);_(* "-"??_);_(@_)</c:formatCode>
                <c:ptCount val="6"/>
                <c:pt idx="0">
                  <c:v>170</c:v>
                </c:pt>
                <c:pt idx="1">
                  <c:v>652</c:v>
                </c:pt>
                <c:pt idx="2">
                  <c:v>45</c:v>
                </c:pt>
                <c:pt idx="3">
                  <c:v>68</c:v>
                </c:pt>
                <c:pt idx="4">
                  <c:v>88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13-4E21-8CC8-374478093F1E}"/>
            </c:ext>
          </c:extLst>
        </c:ser>
        <c:ser>
          <c:idx val="9"/>
          <c:order val="9"/>
          <c:tx>
            <c:strRef>
              <c:f>'POBL OBJETIVO RECIB '!$X$12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'!$X$13:$X$18</c:f>
              <c:numCache>
                <c:formatCode>_(* #,##0_);_(* \(#,##0\);_(* "-"??_);_(@_)</c:formatCode>
                <c:ptCount val="6"/>
                <c:pt idx="0">
                  <c:v>240</c:v>
                </c:pt>
                <c:pt idx="1">
                  <c:v>701</c:v>
                </c:pt>
                <c:pt idx="2">
                  <c:v>66</c:v>
                </c:pt>
                <c:pt idx="3">
                  <c:v>62</c:v>
                </c:pt>
                <c:pt idx="4">
                  <c:v>88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413-4E21-8CC8-374478093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096"/>
        <c:axId val="1876798272"/>
      </c:barChart>
      <c:catAx>
        <c:axId val="187679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272"/>
        <c:crosses val="autoZero"/>
        <c:auto val="1"/>
        <c:lblAlgn val="ctr"/>
        <c:lblOffset val="100"/>
        <c:noMultiLvlLbl val="0"/>
      </c:catAx>
      <c:valAx>
        <c:axId val="18767982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60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28000"/>
              </a:schemeClr>
            </a:solidFill>
            <a:prstDash val="sysDot"/>
          </a:ln>
        </c:spPr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876796096"/>
        <c:crosses val="autoZero"/>
        <c:crossBetween val="between"/>
        <c:majorUnit val="250"/>
      </c:valAx>
      <c:dTable>
        <c:showHorzBorder val="1"/>
        <c:showVertBorder val="1"/>
        <c:showOutline val="1"/>
        <c:showKeys val="1"/>
        <c:spPr>
          <a:ln>
            <a:solidFill>
              <a:schemeClr val="bg1">
                <a:lumMod val="65000"/>
              </a:schemeClr>
            </a:solidFill>
            <a:prstDash val="solid"/>
          </a:ln>
        </c:spPr>
        <c:txPr>
          <a:bodyPr/>
          <a:lstStyle/>
          <a:p>
            <a:pPr rtl="0">
              <a:defRPr sz="900" baseline="0"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32306369676816E-2"/>
          <c:y val="1.8357551584074545E-2"/>
          <c:w val="0.89463307973860273"/>
          <c:h val="0.47068606382243361"/>
        </c:manualLayout>
      </c:layout>
      <c:barChart>
        <c:barDir val="col"/>
        <c:grouping val="clustered"/>
        <c:varyColors val="0"/>
        <c:ser>
          <c:idx val="13"/>
          <c:order val="13"/>
          <c:tx>
            <c:strRef>
              <c:f>'POBL OBJETIVO RECIB '!$O$63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'!$O$64:$O$69</c:f>
              <c:numCache>
                <c:formatCode>0</c:formatCode>
                <c:ptCount val="6"/>
                <c:pt idx="0">
                  <c:v>340</c:v>
                </c:pt>
                <c:pt idx="1">
                  <c:v>936</c:v>
                </c:pt>
                <c:pt idx="2">
                  <c:v>224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0-4791-A393-15AE4BBC630D}"/>
            </c:ext>
          </c:extLst>
        </c:ser>
        <c:ser>
          <c:idx val="14"/>
          <c:order val="14"/>
          <c:tx>
            <c:strRef>
              <c:f>'POBL OBJETIVO RECIB '!$P$63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'!$P$64:$P$69</c:f>
              <c:numCache>
                <c:formatCode>0</c:formatCode>
                <c:ptCount val="6"/>
                <c:pt idx="0">
                  <c:v>307</c:v>
                </c:pt>
                <c:pt idx="1">
                  <c:v>947</c:v>
                </c:pt>
                <c:pt idx="2">
                  <c:v>238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E0-4791-A393-15AE4BBC630D}"/>
            </c:ext>
          </c:extLst>
        </c:ser>
        <c:ser>
          <c:idx val="15"/>
          <c:order val="15"/>
          <c:tx>
            <c:strRef>
              <c:f>'POBL OBJETIVO RECIB '!$Q$63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'!$Q$64:$Q$69</c:f>
              <c:numCache>
                <c:formatCode>0</c:formatCode>
                <c:ptCount val="6"/>
                <c:pt idx="0">
                  <c:v>275</c:v>
                </c:pt>
                <c:pt idx="1">
                  <c:v>875</c:v>
                </c:pt>
                <c:pt idx="2">
                  <c:v>255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E0-4791-A393-15AE4BBC630D}"/>
            </c:ext>
          </c:extLst>
        </c:ser>
        <c:ser>
          <c:idx val="16"/>
          <c:order val="16"/>
          <c:tx>
            <c:strRef>
              <c:f>'POBL OBJETIVO RECIB '!$R$63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'!$R$64:$R$69</c:f>
              <c:numCache>
                <c:formatCode>0</c:formatCode>
                <c:ptCount val="6"/>
                <c:pt idx="0">
                  <c:v>313</c:v>
                </c:pt>
                <c:pt idx="1">
                  <c:v>871</c:v>
                </c:pt>
                <c:pt idx="2">
                  <c:v>223</c:v>
                </c:pt>
                <c:pt idx="3">
                  <c:v>35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E0-4791-A393-15AE4BBC630D}"/>
            </c:ext>
          </c:extLst>
        </c:ser>
        <c:ser>
          <c:idx val="17"/>
          <c:order val="17"/>
          <c:tx>
            <c:strRef>
              <c:f>'POBL OBJETIVO RECIB '!$S$63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'!$S$64:$S$69</c:f>
              <c:numCache>
                <c:formatCode>0</c:formatCode>
                <c:ptCount val="6"/>
                <c:pt idx="0">
                  <c:v>182</c:v>
                </c:pt>
                <c:pt idx="1">
                  <c:v>597</c:v>
                </c:pt>
                <c:pt idx="2">
                  <c:v>154</c:v>
                </c:pt>
                <c:pt idx="3">
                  <c:v>32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E0-4791-A393-15AE4BBC630D}"/>
            </c:ext>
          </c:extLst>
        </c:ser>
        <c:ser>
          <c:idx val="18"/>
          <c:order val="18"/>
          <c:tx>
            <c:strRef>
              <c:f>'POBL OBJETIVO RECIB '!$T$63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'!$T$64:$T$69</c:f>
              <c:numCache>
                <c:formatCode>0</c:formatCode>
                <c:ptCount val="6"/>
                <c:pt idx="0">
                  <c:v>240</c:v>
                </c:pt>
                <c:pt idx="1">
                  <c:v>693</c:v>
                </c:pt>
                <c:pt idx="2">
                  <c:v>177</c:v>
                </c:pt>
                <c:pt idx="3">
                  <c:v>52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E0-4791-A393-15AE4BBC630D}"/>
            </c:ext>
          </c:extLst>
        </c:ser>
        <c:ser>
          <c:idx val="19"/>
          <c:order val="19"/>
          <c:tx>
            <c:strRef>
              <c:f>'POBL OBJETIVO RECIB '!$U$63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'!$U$64:$U$69</c:f>
              <c:numCache>
                <c:formatCode>0</c:formatCode>
                <c:ptCount val="6"/>
                <c:pt idx="0">
                  <c:v>237</c:v>
                </c:pt>
                <c:pt idx="1">
                  <c:v>697</c:v>
                </c:pt>
                <c:pt idx="2">
                  <c:v>194</c:v>
                </c:pt>
                <c:pt idx="3">
                  <c:v>46</c:v>
                </c:pt>
                <c:pt idx="4">
                  <c:v>14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E0-4791-A393-15AE4BBC630D}"/>
            </c:ext>
          </c:extLst>
        </c:ser>
        <c:ser>
          <c:idx val="20"/>
          <c:order val="20"/>
          <c:tx>
            <c:strRef>
              <c:f>'POBL OBJETIVO RECIB '!$V$63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'POBL OBJETIVO RECIB '!$A$64:$A$70</c:f>
              <c:strCache>
                <c:ptCount val="7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  <c:pt idx="6">
                  <c:v>MAYOR A 50</c:v>
                </c:pt>
              </c:strCache>
            </c:strRef>
          </c:cat>
          <c:val>
            <c:numRef>
              <c:f>'POBL OBJETIVO RECIB '!$V$64:$V$70</c:f>
              <c:numCache>
                <c:formatCode>0</c:formatCode>
                <c:ptCount val="7"/>
                <c:pt idx="0">
                  <c:v>224</c:v>
                </c:pt>
                <c:pt idx="1">
                  <c:v>600</c:v>
                </c:pt>
                <c:pt idx="2">
                  <c:v>149</c:v>
                </c:pt>
                <c:pt idx="3">
                  <c:v>41</c:v>
                </c:pt>
                <c:pt idx="4">
                  <c:v>8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E0-4791-A393-15AE4BBC630D}"/>
            </c:ext>
          </c:extLst>
        </c:ser>
        <c:ser>
          <c:idx val="21"/>
          <c:order val="21"/>
          <c:tx>
            <c:strRef>
              <c:f>'POBL OBJETIVO RECIB '!$W$63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 OBJETIVO RECIB '!$W$64:$W$70</c:f>
              <c:numCache>
                <c:formatCode>0</c:formatCode>
                <c:ptCount val="7"/>
                <c:pt idx="0">
                  <c:v>199</c:v>
                </c:pt>
                <c:pt idx="1">
                  <c:v>559</c:v>
                </c:pt>
                <c:pt idx="2">
                  <c:v>189</c:v>
                </c:pt>
                <c:pt idx="3">
                  <c:v>60</c:v>
                </c:pt>
                <c:pt idx="4">
                  <c:v>14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E0-4791-A393-15AE4BBC630D}"/>
            </c:ext>
          </c:extLst>
        </c:ser>
        <c:ser>
          <c:idx val="22"/>
          <c:order val="22"/>
          <c:tx>
            <c:strRef>
              <c:f>'POBL OBJETIVO RECIB '!$X$63</c:f>
              <c:strCache>
                <c:ptCount val="1"/>
                <c:pt idx="0">
                  <c:v>2025*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val>
            <c:numRef>
              <c:f>'POBL OBJETIVO RECIB '!$X$64:$X$70</c:f>
              <c:numCache>
                <c:formatCode>_(* #,##0_);_(* \(#,##0\);_(* "-"??_);_(@_)</c:formatCode>
                <c:ptCount val="7"/>
                <c:pt idx="0">
                  <c:v>237</c:v>
                </c:pt>
                <c:pt idx="1">
                  <c:v>662</c:v>
                </c:pt>
                <c:pt idx="2">
                  <c:v>193</c:v>
                </c:pt>
                <c:pt idx="3">
                  <c:v>47</c:v>
                </c:pt>
                <c:pt idx="4">
                  <c:v>18</c:v>
                </c:pt>
                <c:pt idx="5">
                  <c:v>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E0-4791-A393-15AE4BBC6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858368"/>
        <c:axId val="1877855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'POBL OBJETIVO RECIB '!$B$63</c15:sqref>
                        </c15:formulaRef>
                      </c:ext>
                    </c:extLst>
                    <c:strCache>
                      <c:ptCount val="1"/>
                      <c:pt idx="0">
                        <c:v>2003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'POBL OBJETIVO RECIB '!$B$64:$B$69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110</c:v>
                      </c:pt>
                      <c:pt idx="1">
                        <c:v>201</c:v>
                      </c:pt>
                      <c:pt idx="2">
                        <c:v>24</c:v>
                      </c:pt>
                      <c:pt idx="3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A-60E0-4791-A393-15AE4BBC630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'!$C$63</c15:sqref>
                        </c15:formulaRef>
                      </c:ext>
                    </c:extLst>
                    <c:strCache>
                      <c:ptCount val="1"/>
                      <c:pt idx="0">
                        <c:v>2004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'!$C$64:$C$69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91</c:v>
                      </c:pt>
                      <c:pt idx="1">
                        <c:v>220</c:v>
                      </c:pt>
                      <c:pt idx="2">
                        <c:v>25</c:v>
                      </c:pt>
                      <c:pt idx="3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0E0-4791-A393-15AE4BBC630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'!$D$63</c15:sqref>
                        </c15:formulaRef>
                      </c:ext>
                    </c:extLst>
                    <c:strCache>
                      <c:ptCount val="1"/>
                      <c:pt idx="0">
                        <c:v>2005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'!$D$64:$D$69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127</c:v>
                      </c:pt>
                      <c:pt idx="1">
                        <c:v>324</c:v>
                      </c:pt>
                      <c:pt idx="2">
                        <c:v>43</c:v>
                      </c:pt>
                      <c:pt idx="3">
                        <c:v>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0E0-4791-A393-15AE4BBC630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'!$E$63</c15:sqref>
                        </c15:formulaRef>
                      </c:ext>
                    </c:extLst>
                    <c:strCache>
                      <c:ptCount val="1"/>
                      <c:pt idx="0">
                        <c:v>2006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'!$E$64:$E$69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159</c:v>
                      </c:pt>
                      <c:pt idx="1">
                        <c:v>324</c:v>
                      </c:pt>
                      <c:pt idx="2">
                        <c:v>32</c:v>
                      </c:pt>
                      <c:pt idx="3">
                        <c:v>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60E0-4791-A393-15AE4BBC630D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'!$F$63</c15:sqref>
                        </c15:formulaRef>
                      </c:ext>
                    </c:extLst>
                    <c:strCache>
                      <c:ptCount val="1"/>
                      <c:pt idx="0">
                        <c:v>2007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'!$F$64:$F$69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177</c:v>
                      </c:pt>
                      <c:pt idx="1">
                        <c:v>402</c:v>
                      </c:pt>
                      <c:pt idx="2">
                        <c:v>49</c:v>
                      </c:pt>
                      <c:pt idx="3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0E0-4791-A393-15AE4BBC630D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'!$G$63</c15:sqref>
                        </c15:formulaRef>
                      </c:ext>
                    </c:extLst>
                    <c:strCache>
                      <c:ptCount val="1"/>
                      <c:pt idx="0">
                        <c:v>2008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'!$G$64:$G$69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234</c:v>
                      </c:pt>
                      <c:pt idx="1">
                        <c:v>451</c:v>
                      </c:pt>
                      <c:pt idx="2">
                        <c:v>82</c:v>
                      </c:pt>
                      <c:pt idx="3">
                        <c:v>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60E0-4791-A393-15AE4BBC630D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'!$H$63</c15:sqref>
                        </c15:formulaRef>
                      </c:ext>
                    </c:extLst>
                    <c:strCache>
                      <c:ptCount val="1"/>
                      <c:pt idx="0">
                        <c:v>2009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'!$H$64:$H$69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300</c:v>
                      </c:pt>
                      <c:pt idx="1">
                        <c:v>580</c:v>
                      </c:pt>
                      <c:pt idx="2">
                        <c:v>118</c:v>
                      </c:pt>
                      <c:pt idx="3">
                        <c:v>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60E0-4791-A393-15AE4BBC630D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'!$I$63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'!$I$64:$I$69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364</c:v>
                      </c:pt>
                      <c:pt idx="1">
                        <c:v>715</c:v>
                      </c:pt>
                      <c:pt idx="2">
                        <c:v>137</c:v>
                      </c:pt>
                      <c:pt idx="3">
                        <c:v>47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60E0-4791-A393-15AE4BBC630D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'!$J$63</c15:sqref>
                        </c15:formulaRef>
                      </c:ext>
                    </c:extLst>
                    <c:strCache>
                      <c:ptCount val="1"/>
                      <c:pt idx="0">
                        <c:v>2011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'!$J$64:$J$67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>
                        <c:v>333</c:v>
                      </c:pt>
                      <c:pt idx="1">
                        <c:v>778</c:v>
                      </c:pt>
                      <c:pt idx="2">
                        <c:v>161</c:v>
                      </c:pt>
                      <c:pt idx="3">
                        <c:v>34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60E0-4791-A393-15AE4BBC630D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'!$K$63</c15:sqref>
                        </c15:formulaRef>
                      </c:ext>
                    </c:extLst>
                    <c:strCache>
                      <c:ptCount val="1"/>
                      <c:pt idx="0">
                        <c:v>2012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'!$K$64:$K$69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268</c:v>
                      </c:pt>
                      <c:pt idx="1">
                        <c:v>687</c:v>
                      </c:pt>
                      <c:pt idx="2">
                        <c:v>126</c:v>
                      </c:pt>
                      <c:pt idx="3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60E0-4791-A393-15AE4BBC630D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'!$L$63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'!$L$64:$L$69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337</c:v>
                      </c:pt>
                      <c:pt idx="1">
                        <c:v>835</c:v>
                      </c:pt>
                      <c:pt idx="2">
                        <c:v>192</c:v>
                      </c:pt>
                      <c:pt idx="3">
                        <c:v>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60E0-4791-A393-15AE4BBC630D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'!$M$63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'!$M$64:$M$69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306</c:v>
                      </c:pt>
                      <c:pt idx="1">
                        <c:v>839</c:v>
                      </c:pt>
                      <c:pt idx="2">
                        <c:v>209</c:v>
                      </c:pt>
                      <c:pt idx="3">
                        <c:v>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60E0-4791-A393-15AE4BBC630D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'!$N$63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'!$A$64:$A$70</c15:sqref>
                        </c15:formulaRef>
                      </c:ext>
                    </c:extLst>
                    <c:strCache>
                      <c:ptCount val="7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  <c:pt idx="6">
                        <c:v>MAYOR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'!$O$64:$O$69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340</c:v>
                      </c:pt>
                      <c:pt idx="1">
                        <c:v>936</c:v>
                      </c:pt>
                      <c:pt idx="2">
                        <c:v>224</c:v>
                      </c:pt>
                      <c:pt idx="3">
                        <c:v>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60E0-4791-A393-15AE4BBC630D}"/>
                  </c:ext>
                </c:extLst>
              </c15:ser>
            </c15:filteredBarSeries>
          </c:ext>
        </c:extLst>
      </c:barChart>
      <c:catAx>
        <c:axId val="18778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855104"/>
        <c:crosses val="autoZero"/>
        <c:auto val="1"/>
        <c:lblAlgn val="ctr"/>
        <c:lblOffset val="100"/>
        <c:noMultiLvlLbl val="0"/>
      </c:catAx>
      <c:valAx>
        <c:axId val="187785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  <a:alpha val="60000"/>
                </a:schemeClr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ysDot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7858368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rgbClr val="082CC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48568728981955E-2"/>
          <c:y val="7.9171096522849288E-2"/>
          <c:w val="0.90501329972855538"/>
          <c:h val="0.432856716300189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'!$K$103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'!$K$104:$K$107</c:f>
              <c:numCache>
                <c:formatCode>_(* #,##0_);_(* \(#,##0\);_(* "-"??_);_(@_)</c:formatCode>
                <c:ptCount val="4"/>
                <c:pt idx="0">
                  <c:v>11</c:v>
                </c:pt>
                <c:pt idx="1">
                  <c:v>31</c:v>
                </c:pt>
                <c:pt idx="2">
                  <c:v>71</c:v>
                </c:pt>
                <c:pt idx="3">
                  <c:v>1425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B1-4826-A945-7541F7F8E86C}"/>
            </c:ext>
          </c:extLst>
        </c:ser>
        <c:ser>
          <c:idx val="1"/>
          <c:order val="1"/>
          <c:tx>
            <c:strRef>
              <c:f>'POBL OBJETIVO RECIB '!$L$103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'!$L$104:$L$107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66</c:v>
                </c:pt>
                <c:pt idx="3">
                  <c:v>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B1-4826-A945-7541F7F8E86C}"/>
            </c:ext>
          </c:extLst>
        </c:ser>
        <c:ser>
          <c:idx val="2"/>
          <c:order val="2"/>
          <c:tx>
            <c:strRef>
              <c:f>'POBL OBJETIVO RECIB '!$M$103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'!$M$104:$M$107</c:f>
              <c:numCache>
                <c:formatCode>_(* #,##0_);_(* \(#,##0\);_(* "-"??_);_(@_)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77</c:v>
                </c:pt>
                <c:pt idx="3">
                  <c:v>1341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B1-4826-A945-7541F7F8E86C}"/>
            </c:ext>
          </c:extLst>
        </c:ser>
        <c:ser>
          <c:idx val="3"/>
          <c:order val="3"/>
          <c:tx>
            <c:strRef>
              <c:f>'POBL OBJETIVO RECIB '!$N$103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'!$N$104:$N$107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17</c:v>
                </c:pt>
                <c:pt idx="2">
                  <c:v>52</c:v>
                </c:pt>
                <c:pt idx="3">
                  <c:v>1362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B1-4826-A945-7541F7F8E86C}"/>
            </c:ext>
          </c:extLst>
        </c:ser>
        <c:ser>
          <c:idx val="4"/>
          <c:order val="4"/>
          <c:tx>
            <c:strRef>
              <c:f>'POBL OBJETIVO RECIB '!$O$103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'!$O$104:$O$107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28</c:v>
                </c:pt>
                <c:pt idx="3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B1-4826-A945-7541F7F8E86C}"/>
            </c:ext>
          </c:extLst>
        </c:ser>
        <c:ser>
          <c:idx val="5"/>
          <c:order val="5"/>
          <c:tx>
            <c:strRef>
              <c:f>'POBL OBJETIVO RECIB '!$P$103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'!$P$104:$P$107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19</c:v>
                </c:pt>
                <c:pt idx="2">
                  <c:v>50</c:v>
                </c:pt>
                <c:pt idx="3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5B1-4826-A945-7541F7F8E86C}"/>
            </c:ext>
          </c:extLst>
        </c:ser>
        <c:ser>
          <c:idx val="6"/>
          <c:order val="6"/>
          <c:tx>
            <c:strRef>
              <c:f>'POBL OBJETIVO RECIB '!$Q$103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'!$Q$104:$Q$107</c:f>
              <c:numCache>
                <c:formatCode>_(* #,##0_);_(* \(#,##0\);_(* "-"??_);_(@_)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43</c:v>
                </c:pt>
                <c:pt idx="3">
                  <c:v>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B1-4826-A945-7541F7F8E86C}"/>
            </c:ext>
          </c:extLst>
        </c:ser>
        <c:ser>
          <c:idx val="7"/>
          <c:order val="7"/>
          <c:tx>
            <c:strRef>
              <c:f>'POBL OBJETIVO RECIB '!$R$103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'!$R$104:$R$107</c:f>
              <c:numCache>
                <c:formatCode>_(* #,##0_);_(* \(#,##0\);_(* "-"??_);_(@_)</c:formatCode>
                <c:ptCount val="4"/>
                <c:pt idx="0">
                  <c:v>6</c:v>
                </c:pt>
                <c:pt idx="1">
                  <c:v>29</c:v>
                </c:pt>
                <c:pt idx="2">
                  <c:v>30</c:v>
                </c:pt>
                <c:pt idx="3">
                  <c:v>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5B1-4826-A945-7541F7F8E86C}"/>
            </c:ext>
          </c:extLst>
        </c:ser>
        <c:ser>
          <c:idx val="8"/>
          <c:order val="8"/>
          <c:tx>
            <c:strRef>
              <c:f>'POBL OBJETIVO RECIB '!$S$103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'!$S$104:$S$107</c:f>
              <c:numCache>
                <c:formatCode>_(* #,##0_);_(* \(#,##0\);_(* "-"??_);_(@_)</c:formatCode>
                <c:ptCount val="4"/>
                <c:pt idx="0">
                  <c:v>13</c:v>
                </c:pt>
                <c:pt idx="1">
                  <c:v>17</c:v>
                </c:pt>
                <c:pt idx="2">
                  <c:v>25</c:v>
                </c:pt>
                <c:pt idx="3">
                  <c:v>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B1-4826-A945-7541F7F8E86C}"/>
            </c:ext>
          </c:extLst>
        </c:ser>
        <c:ser>
          <c:idx val="9"/>
          <c:order val="9"/>
          <c:tx>
            <c:strRef>
              <c:f>'POBL OBJETIVO RECIB '!$T$103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'!$A$104:$A$107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'!$T$104:$T$107</c:f>
              <c:numCache>
                <c:formatCode>_(* #,##0_);_(* \(#,##0\);_(* "-"??_);_(@_)</c:formatCode>
                <c:ptCount val="4"/>
                <c:pt idx="0">
                  <c:v>6</c:v>
                </c:pt>
                <c:pt idx="1">
                  <c:v>19</c:v>
                </c:pt>
                <c:pt idx="2">
                  <c:v>36</c:v>
                </c:pt>
                <c:pt idx="3">
                  <c:v>1102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5B1-4826-A945-7541F7F8E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802080"/>
        <c:axId val="1876802624"/>
      </c:barChart>
      <c:catAx>
        <c:axId val="187680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2624"/>
        <c:crosses val="autoZero"/>
        <c:auto val="1"/>
        <c:lblAlgn val="ctr"/>
        <c:lblOffset val="100"/>
        <c:noMultiLvlLbl val="0"/>
      </c:catAx>
      <c:valAx>
        <c:axId val="18768026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50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  <a:alpha val="19000"/>
              </a:schemeClr>
            </a:solidFill>
          </a:ln>
        </c:spPr>
        <c:crossAx val="187680208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62220449050175E-2"/>
          <c:y val="2.6426341444221315E-2"/>
          <c:w val="0.89794308723221716"/>
          <c:h val="0.45190158764517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'!$O$147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7C7C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550-42CC-AB88-342A40A2AEE1}"/>
              </c:ext>
            </c:extLst>
          </c:dPt>
          <c:dPt>
            <c:idx val="1"/>
            <c:invertIfNegative val="0"/>
            <c:bubble3D val="0"/>
            <c:spPr>
              <a:solidFill>
                <a:srgbClr val="C7C7C7"/>
              </a:solidFill>
            </c:spPr>
            <c:extLst>
              <c:ext xmlns:c16="http://schemas.microsoft.com/office/drawing/2014/chart" uri="{C3380CC4-5D6E-409C-BE32-E72D297353CC}">
                <c16:uniqueId val="{00000003-9550-42CC-AB88-342A40A2AEE1}"/>
              </c:ext>
            </c:extLst>
          </c:dPt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'!$O$148:$O$149</c:f>
              <c:numCache>
                <c:formatCode>_(* #,##0_);_(* \(#,##0\);_(* "-"??_);_(@_)</c:formatCode>
                <c:ptCount val="2"/>
                <c:pt idx="0">
                  <c:v>307</c:v>
                </c:pt>
                <c:pt idx="1">
                  <c:v>1231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50-42CC-AB88-342A40A2AEE1}"/>
            </c:ext>
          </c:extLst>
        </c:ser>
        <c:ser>
          <c:idx val="1"/>
          <c:order val="1"/>
          <c:tx>
            <c:strRef>
              <c:f>'POBL OBJETIVO RECIB '!$P$147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9550-42CC-AB88-342A40A2AEE1}"/>
              </c:ext>
            </c:extLst>
          </c:dPt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'!$P$148:$P$149</c:f>
              <c:numCache>
                <c:formatCode>_(* #,##0_);_(* \(#,##0\);_(* "-"??_);_(@_)</c:formatCode>
                <c:ptCount val="2"/>
                <c:pt idx="0">
                  <c:v>296</c:v>
                </c:pt>
                <c:pt idx="1">
                  <c:v>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550-42CC-AB88-342A40A2AEE1}"/>
            </c:ext>
          </c:extLst>
        </c:ser>
        <c:ser>
          <c:idx val="2"/>
          <c:order val="2"/>
          <c:tx>
            <c:strRef>
              <c:f>'POBL OBJETIVO RECIB '!$Q$147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'!$Q$148:$Q$149</c:f>
              <c:numCache>
                <c:formatCode>_(* #,##0_);_(* \(#,##0\);_(* "-"??_);_(@_)</c:formatCode>
                <c:ptCount val="2"/>
                <c:pt idx="0">
                  <c:v>250</c:v>
                </c:pt>
                <c:pt idx="1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50-42CC-AB88-342A40A2AEE1}"/>
            </c:ext>
          </c:extLst>
        </c:ser>
        <c:ser>
          <c:idx val="3"/>
          <c:order val="3"/>
          <c:tx>
            <c:strRef>
              <c:f>'POBL OBJETIVO RECIB '!$R$147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'!$R$148:$R$149</c:f>
              <c:numCache>
                <c:formatCode>_(* #,##0_);_(* \(#,##0\);_(* "-"??_);_(@_)</c:formatCode>
                <c:ptCount val="2"/>
                <c:pt idx="0">
                  <c:v>251</c:v>
                </c:pt>
                <c:pt idx="1">
                  <c:v>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550-42CC-AB88-342A40A2AEE1}"/>
            </c:ext>
          </c:extLst>
        </c:ser>
        <c:ser>
          <c:idx val="4"/>
          <c:order val="4"/>
          <c:tx>
            <c:strRef>
              <c:f>'POBL OBJETIVO RECIB '!$S$147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'!$S$148:$S$149</c:f>
              <c:numCache>
                <c:formatCode>_(* #,##0_);_(* \(#,##0\);_(* "-"??_);_(@_)</c:formatCode>
                <c:ptCount val="2"/>
                <c:pt idx="0">
                  <c:v>157</c:v>
                </c:pt>
                <c:pt idx="1">
                  <c:v>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50-42CC-AB88-342A40A2AEE1}"/>
            </c:ext>
          </c:extLst>
        </c:ser>
        <c:ser>
          <c:idx val="5"/>
          <c:order val="5"/>
          <c:tx>
            <c:strRef>
              <c:f>'POBL OBJETIVO RECIB '!$T$147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'!$T$148:$T$149</c:f>
              <c:numCache>
                <c:formatCode>_(* #,##0_);_(* \(#,##0\);_(* "-"??_);_(@_)</c:formatCode>
                <c:ptCount val="2"/>
                <c:pt idx="0">
                  <c:v>140</c:v>
                </c:pt>
                <c:pt idx="1">
                  <c:v>1034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550-42CC-AB88-342A40A2AEE1}"/>
            </c:ext>
          </c:extLst>
        </c:ser>
        <c:ser>
          <c:idx val="6"/>
          <c:order val="6"/>
          <c:tx>
            <c:strRef>
              <c:f>'POBL OBJETIVO RECIB '!$U$147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'!$U$148:$U$149</c:f>
              <c:numCache>
                <c:formatCode>_(* #,##0_);_(* \(#,##0\);_(* "-"??_);_(@_)</c:formatCode>
                <c:ptCount val="2"/>
                <c:pt idx="0">
                  <c:v>165</c:v>
                </c:pt>
                <c:pt idx="1">
                  <c:v>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550-42CC-AB88-342A40A2AEE1}"/>
            </c:ext>
          </c:extLst>
        </c:ser>
        <c:ser>
          <c:idx val="7"/>
          <c:order val="7"/>
          <c:tx>
            <c:strRef>
              <c:f>'POBL OBJETIVO RECIB '!$V$147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'!$V$148:$V$149</c:f>
              <c:numCache>
                <c:formatCode>_(* #,##0_);_(* \(#,##0\);_(* "-"??_);_(@_)</c:formatCode>
                <c:ptCount val="2"/>
                <c:pt idx="0">
                  <c:v>149</c:v>
                </c:pt>
                <c:pt idx="1">
                  <c:v>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550-42CC-AB88-342A40A2AEE1}"/>
            </c:ext>
          </c:extLst>
        </c:ser>
        <c:ser>
          <c:idx val="8"/>
          <c:order val="8"/>
          <c:tx>
            <c:strRef>
              <c:f>'POBL OBJETIVO RECIB '!$W$147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8C733"/>
            </a:solidFill>
            <a:ln>
              <a:noFill/>
            </a:ln>
          </c:spPr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'!$W$148:$W$149</c:f>
              <c:numCache>
                <c:formatCode>_(* #,##0_);_(* \(#,##0\);_(* "-"??_);_(@_)</c:formatCode>
                <c:ptCount val="2"/>
                <c:pt idx="0">
                  <c:v>173</c:v>
                </c:pt>
                <c:pt idx="1">
                  <c:v>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550-42CC-AB88-342A40A2AEE1}"/>
            </c:ext>
          </c:extLst>
        </c:ser>
        <c:ser>
          <c:idx val="9"/>
          <c:order val="9"/>
          <c:tx>
            <c:strRef>
              <c:f>'POBL OBJETIVO RECIB '!$X$147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'!$A$148:$A$149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'!$X$148:$X$149</c:f>
              <c:numCache>
                <c:formatCode>_(* #,##0_);_(* \(#,##0\);_(* "-"??_);_(@_)</c:formatCode>
                <c:ptCount val="2"/>
                <c:pt idx="0">
                  <c:v>116</c:v>
                </c:pt>
                <c:pt idx="1">
                  <c:v>1047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550-42CC-AB88-342A40A2A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5552"/>
        <c:axId val="1876798816"/>
      </c:barChart>
      <c:catAx>
        <c:axId val="18767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816"/>
        <c:crosses val="autoZero"/>
        <c:auto val="1"/>
        <c:lblAlgn val="ctr"/>
        <c:lblOffset val="100"/>
        <c:noMultiLvlLbl val="0"/>
      </c:catAx>
      <c:valAx>
        <c:axId val="1876798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5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50000"/>
              </a:schemeClr>
            </a:solidFill>
          </a:ln>
        </c:spPr>
        <c:txPr>
          <a:bodyPr/>
          <a:lstStyle/>
          <a:p>
            <a:pPr>
              <a:defRPr sz="900" baseline="0"/>
            </a:pPr>
            <a:endParaRPr lang="en-US"/>
          </a:p>
        </c:txPr>
        <c:crossAx val="1876795552"/>
        <c:crosses val="autoZero"/>
        <c:crossBetween val="between"/>
        <c:majorUnit val="300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289833008887"/>
          <c:y val="6.6959397189818526E-2"/>
          <c:w val="0.83485644835440798"/>
          <c:h val="0.480466933171913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'!$H$192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'!$H$193:$H$195</c:f>
              <c:numCache>
                <c:formatCode>_(* #,##0_);_(* \(#,##0\);_(* "-"??_);_(@_)</c:formatCode>
                <c:ptCount val="3"/>
                <c:pt idx="0">
                  <c:v>1077</c:v>
                </c:pt>
                <c:pt idx="1">
                  <c:v>328</c:v>
                </c:pt>
                <c:pt idx="2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4-4F5F-8DC7-977D65FC66C2}"/>
            </c:ext>
          </c:extLst>
        </c:ser>
        <c:ser>
          <c:idx val="1"/>
          <c:order val="1"/>
          <c:tx>
            <c:strRef>
              <c:f>'POBL OBJETIVO RECIB '!$I$192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8B14-4F5F-8DC7-977D65FC66C2}"/>
              </c:ext>
            </c:extLst>
          </c:dPt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'!$I$193:$I$195</c:f>
              <c:numCache>
                <c:formatCode>_(* #,##0_);_(* \(#,##0\);_(* "-"??_);_(@_)</c:formatCode>
                <c:ptCount val="3"/>
                <c:pt idx="0">
                  <c:v>1022</c:v>
                </c:pt>
                <c:pt idx="1">
                  <c:v>389</c:v>
                </c:pt>
                <c:pt idx="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14-4F5F-8DC7-977D65FC66C2}"/>
            </c:ext>
          </c:extLst>
        </c:ser>
        <c:ser>
          <c:idx val="2"/>
          <c:order val="2"/>
          <c:tx>
            <c:strRef>
              <c:f>'POBL OBJETIVO RECIB '!$J$192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'!$J$193:$J$195</c:f>
              <c:numCache>
                <c:formatCode>_(* #,##0_);_(* \(#,##0\);_(* "-"??_);_(@_)</c:formatCode>
                <c:ptCount val="3"/>
                <c:pt idx="0">
                  <c:v>996</c:v>
                </c:pt>
                <c:pt idx="1">
                  <c:v>400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14-4F5F-8DC7-977D65FC66C2}"/>
            </c:ext>
          </c:extLst>
        </c:ser>
        <c:ser>
          <c:idx val="3"/>
          <c:order val="3"/>
          <c:tx>
            <c:strRef>
              <c:f>'POBL OBJETIVO RECIB '!$K$192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'!$K$193:$K$195</c:f>
              <c:numCache>
                <c:formatCode>_(* #,##0_);_(* \(#,##0\);_(* "-"??_);_(@_)</c:formatCode>
                <c:ptCount val="3"/>
                <c:pt idx="0">
                  <c:v>996</c:v>
                </c:pt>
                <c:pt idx="1">
                  <c:v>396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14-4F5F-8DC7-977D65FC66C2}"/>
            </c:ext>
          </c:extLst>
        </c:ser>
        <c:ser>
          <c:idx val="4"/>
          <c:order val="4"/>
          <c:tx>
            <c:strRef>
              <c:f>'POBL OBJETIVO RECIB '!$L$192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FE67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'!$L$193:$L$195</c:f>
              <c:numCache>
                <c:formatCode>_(* #,##0_);_(* \(#,##0\);_(* "-"??_);_(@_)</c:formatCode>
                <c:ptCount val="3"/>
                <c:pt idx="0">
                  <c:v>668</c:v>
                </c:pt>
                <c:pt idx="1">
                  <c:v>271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14-4F5F-8DC7-977D65FC66C2}"/>
            </c:ext>
          </c:extLst>
        </c:ser>
        <c:ser>
          <c:idx val="5"/>
          <c:order val="5"/>
          <c:tx>
            <c:strRef>
              <c:f>'POBL OBJETIVO RECIB '!$M$192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'!$M$193:$M$195</c:f>
              <c:numCache>
                <c:formatCode>_(* #,##0_);_(* \(#,##0\);_(* "-"??_);_(@_)</c:formatCode>
                <c:ptCount val="3"/>
                <c:pt idx="0">
                  <c:v>776</c:v>
                </c:pt>
                <c:pt idx="1">
                  <c:v>341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14-4F5F-8DC7-977D65FC66C2}"/>
            </c:ext>
          </c:extLst>
        </c:ser>
        <c:ser>
          <c:idx val="6"/>
          <c:order val="6"/>
          <c:tx>
            <c:strRef>
              <c:f>'POBL OBJETIVO RECIB '!$N$192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'!$N$193:$N$195</c:f>
              <c:numCache>
                <c:formatCode>_(* #,##0_);_(* \(#,##0\);_(* "-"??_);_(@_)</c:formatCode>
                <c:ptCount val="3"/>
                <c:pt idx="0">
                  <c:v>766</c:v>
                </c:pt>
                <c:pt idx="1">
                  <c:v>362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14-4F5F-8DC7-977D65FC66C2}"/>
            </c:ext>
          </c:extLst>
        </c:ser>
        <c:ser>
          <c:idx val="7"/>
          <c:order val="7"/>
          <c:tx>
            <c:strRef>
              <c:f>'POBL OBJETIVO RECIB '!$O$192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'!$O$193:$O$195</c:f>
              <c:numCache>
                <c:formatCode>_(* #,##0_);_(* \(#,##0\);_(* "-"??_);_(@_)</c:formatCode>
                <c:ptCount val="3"/>
                <c:pt idx="0">
                  <c:v>685</c:v>
                </c:pt>
                <c:pt idx="1">
                  <c:v>289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B14-4F5F-8DC7-977D65FC66C2}"/>
            </c:ext>
          </c:extLst>
        </c:ser>
        <c:ser>
          <c:idx val="8"/>
          <c:order val="8"/>
          <c:tx>
            <c:strRef>
              <c:f>'POBL OBJETIVO RECIB '!$P$192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'!$P$193:$P$195</c:f>
              <c:numCache>
                <c:formatCode>_(* #,##0_);_(* \(#,##0\);_(* "-"??_);_(@_)</c:formatCode>
                <c:ptCount val="3"/>
                <c:pt idx="0">
                  <c:v>709</c:v>
                </c:pt>
                <c:pt idx="1">
                  <c:v>276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B14-4F5F-8DC7-977D65FC66C2}"/>
            </c:ext>
          </c:extLst>
        </c:ser>
        <c:ser>
          <c:idx val="9"/>
          <c:order val="9"/>
          <c:tx>
            <c:strRef>
              <c:f>'POBL OBJETIVO RECIB '!$Q$192</c:f>
              <c:strCache>
                <c:ptCount val="1"/>
                <c:pt idx="0">
                  <c:v>2025*</c:v>
                </c:pt>
              </c:strCache>
            </c:strRef>
          </c:tx>
          <c:invertIfNegative val="0"/>
          <c:cat>
            <c:strRef>
              <c:f>'POBL OBJETIVO RECIB '!$A$193:$A$195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'!$Q$193:$Q$195</c:f>
              <c:numCache>
                <c:formatCode>_(* #,##0_);_(* \(#,##0\);_(* "-"??_);_(@_)</c:formatCode>
                <c:ptCount val="3"/>
                <c:pt idx="0">
                  <c:v>820</c:v>
                </c:pt>
                <c:pt idx="1">
                  <c:v>295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B14-4F5F-8DC7-977D65FC6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640"/>
        <c:axId val="1876800448"/>
      </c:barChart>
      <c:catAx>
        <c:axId val="1876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0448"/>
        <c:crosses val="autoZero"/>
        <c:auto val="1"/>
        <c:lblAlgn val="ctr"/>
        <c:lblOffset val="100"/>
        <c:noMultiLvlLbl val="0"/>
      </c:catAx>
      <c:valAx>
        <c:axId val="18768004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5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n-US"/>
          </a:p>
        </c:txPr>
        <c:crossAx val="18767966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n-US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 i="0">
                <a:latin typeface="Lausanne 300" panose="02000503040000020004" pitchFamily="2" charset="77"/>
              </a:defRPr>
            </a:pPr>
            <a:r>
              <a:rPr lang="es-MX" b="0" i="0">
                <a:latin typeface="Lausanne 300" panose="02000503040000020004" pitchFamily="2" charset="77"/>
              </a:rPr>
              <a:t>MUJERES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'!$A$37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C3646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263B-4D66-8864-8024A33424ED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263B-4D66-8864-8024A33424ED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3-263B-4D66-8864-8024A33424ED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263B-4D66-8864-8024A33424ED}"/>
              </c:ext>
            </c:extLst>
          </c:dPt>
          <c:cat>
            <c:strRef>
              <c:f>'POBL OBJ AUTORIZ GENERO '!$O$36:$X$36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'!$O$37:$X$37</c:f>
              <c:numCache>
                <c:formatCode>_(* #,##0_);_(* \(#,##0\);_(* "-"??_);_(@_)</c:formatCode>
                <c:ptCount val="10"/>
                <c:pt idx="0">
                  <c:v>608</c:v>
                </c:pt>
                <c:pt idx="1">
                  <c:v>670</c:v>
                </c:pt>
                <c:pt idx="2">
                  <c:v>650</c:v>
                </c:pt>
                <c:pt idx="3">
                  <c:v>653</c:v>
                </c:pt>
                <c:pt idx="4">
                  <c:v>426</c:v>
                </c:pt>
                <c:pt idx="5">
                  <c:v>549</c:v>
                </c:pt>
                <c:pt idx="6">
                  <c:v>561</c:v>
                </c:pt>
                <c:pt idx="7">
                  <c:v>490</c:v>
                </c:pt>
                <c:pt idx="8">
                  <c:v>509</c:v>
                </c:pt>
                <c:pt idx="9">
                  <c:v>548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63B-4D66-8864-8024A33424ED}"/>
            </c:ext>
          </c:extLst>
        </c:ser>
        <c:ser>
          <c:idx val="1"/>
          <c:order val="1"/>
          <c:tx>
            <c:strRef>
              <c:f>'POBL OBJ AUTORIZ GENERO '!$A$38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F8C733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263B-4D66-8864-8024A33424ED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263B-4D66-8864-8024A33424ED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263B-4D66-8864-8024A33424ED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263B-4D66-8864-8024A33424ED}"/>
              </c:ext>
            </c:extLst>
          </c:dPt>
          <c:cat>
            <c:strRef>
              <c:f>'POBL OBJ AUTORIZ GENERO '!$O$36:$X$36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'!$O$38:$X$38</c:f>
              <c:numCache>
                <c:formatCode>_(* #,##0_);_(* \(#,##0\);_(* "-"??_);_(@_)</c:formatCode>
                <c:ptCount val="10"/>
                <c:pt idx="0">
                  <c:v>374</c:v>
                </c:pt>
                <c:pt idx="1">
                  <c:v>396</c:v>
                </c:pt>
                <c:pt idx="2">
                  <c:v>399</c:v>
                </c:pt>
                <c:pt idx="3">
                  <c:v>419</c:v>
                </c:pt>
                <c:pt idx="4">
                  <c:v>289</c:v>
                </c:pt>
                <c:pt idx="5">
                  <c:v>427</c:v>
                </c:pt>
                <c:pt idx="6">
                  <c:v>436</c:v>
                </c:pt>
                <c:pt idx="7">
                  <c:v>358</c:v>
                </c:pt>
                <c:pt idx="8">
                  <c:v>380</c:v>
                </c:pt>
                <c:pt idx="9">
                  <c:v>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63B-4D66-8864-8024A33424ED}"/>
            </c:ext>
          </c:extLst>
        </c:ser>
        <c:ser>
          <c:idx val="2"/>
          <c:order val="2"/>
          <c:tx>
            <c:strRef>
              <c:f>'POBL OBJ AUTORIZ GENERO '!$A$39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'!$O$36:$X$36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'!$O$39:$X$39</c:f>
              <c:numCache>
                <c:formatCode>0%</c:formatCode>
                <c:ptCount val="10"/>
                <c:pt idx="0">
                  <c:v>0.61513157894736847</c:v>
                </c:pt>
                <c:pt idx="1">
                  <c:v>0.59104477611940298</c:v>
                </c:pt>
                <c:pt idx="2">
                  <c:v>0.61384615384615382</c:v>
                </c:pt>
                <c:pt idx="3">
                  <c:v>0.64165390505359876</c:v>
                </c:pt>
                <c:pt idx="4">
                  <c:v>0.67840375586854462</c:v>
                </c:pt>
                <c:pt idx="5">
                  <c:v>0.77777777777777779</c:v>
                </c:pt>
                <c:pt idx="6">
                  <c:v>0.77718360071301251</c:v>
                </c:pt>
                <c:pt idx="7">
                  <c:v>0.73061224489795917</c:v>
                </c:pt>
                <c:pt idx="8">
                  <c:v>0.74656188605108054</c:v>
                </c:pt>
                <c:pt idx="9">
                  <c:v>0.71532846715328469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63B-4D66-8864-8024A3342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5648"/>
        <c:axId val="1877859456"/>
      </c:lineChart>
      <c:catAx>
        <c:axId val="18778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9456"/>
        <c:crosses val="autoZero"/>
        <c:auto val="1"/>
        <c:lblAlgn val="ctr"/>
        <c:lblOffset val="100"/>
        <c:noMultiLvlLbl val="0"/>
      </c:catAx>
      <c:valAx>
        <c:axId val="1877859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778556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aseline="0">
          <a:solidFill>
            <a:srgbClr val="082CC5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HOMBRES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'!$A$41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EC3646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1-CD67-4480-B41C-DD5A8109EEEB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2-CD67-4480-B41C-DD5A8109EEEB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3-CD67-4480-B41C-DD5A8109EEEB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CD67-4480-B41C-DD5A8109EEEB}"/>
              </c:ext>
            </c:extLst>
          </c:dPt>
          <c:cat>
            <c:strRef>
              <c:f>'POBL OBJ AUTORIZ GENERO '!$O$40:$X$40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'!$O$41:$X$41</c:f>
              <c:numCache>
                <c:formatCode>_(* #,##0_);_(* \(#,##0\);_(* "-"??_);_(@_)</c:formatCode>
                <c:ptCount val="10"/>
                <c:pt idx="0">
                  <c:v>930</c:v>
                </c:pt>
                <c:pt idx="1">
                  <c:v>862</c:v>
                </c:pt>
                <c:pt idx="2">
                  <c:v>800</c:v>
                </c:pt>
                <c:pt idx="3">
                  <c:v>790</c:v>
                </c:pt>
                <c:pt idx="4">
                  <c:v>542</c:v>
                </c:pt>
                <c:pt idx="5">
                  <c:v>625</c:v>
                </c:pt>
                <c:pt idx="6">
                  <c:v>630</c:v>
                </c:pt>
                <c:pt idx="7">
                  <c:v>534</c:v>
                </c:pt>
                <c:pt idx="8">
                  <c:v>518</c:v>
                </c:pt>
                <c:pt idx="9">
                  <c:v>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D67-4480-B41C-DD5A8109EEEB}"/>
            </c:ext>
          </c:extLst>
        </c:ser>
        <c:ser>
          <c:idx val="1"/>
          <c:order val="1"/>
          <c:tx>
            <c:strRef>
              <c:f>'POBL OBJ AUTORIZ GENERO '!$A$42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spPr>
              <a:ln>
                <a:solidFill>
                  <a:srgbClr val="F8C733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8-CD67-4480-B41C-DD5A8109EEEB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9-CD67-4480-B41C-DD5A8109EEEB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A-CD67-4480-B41C-DD5A8109EEEB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CD67-4480-B41C-DD5A8109EEEB}"/>
              </c:ext>
            </c:extLst>
          </c:dPt>
          <c:cat>
            <c:strRef>
              <c:f>'POBL OBJ AUTORIZ GENERO '!$O$40:$X$40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'!$O$42:$X$42</c:f>
              <c:numCache>
                <c:formatCode>_(* #,##0_);_(* \(#,##0\);_(* "-"??_);_(@_)</c:formatCode>
                <c:ptCount val="10"/>
                <c:pt idx="0">
                  <c:v>558</c:v>
                </c:pt>
                <c:pt idx="1">
                  <c:v>498</c:v>
                </c:pt>
                <c:pt idx="2">
                  <c:v>488</c:v>
                </c:pt>
                <c:pt idx="3">
                  <c:v>510</c:v>
                </c:pt>
                <c:pt idx="4">
                  <c:v>341</c:v>
                </c:pt>
                <c:pt idx="5">
                  <c:v>479</c:v>
                </c:pt>
                <c:pt idx="6">
                  <c:v>499</c:v>
                </c:pt>
                <c:pt idx="7">
                  <c:v>406</c:v>
                </c:pt>
                <c:pt idx="8">
                  <c:v>404</c:v>
                </c:pt>
                <c:pt idx="9">
                  <c:v>450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D67-4480-B41C-DD5A8109EEEB}"/>
            </c:ext>
          </c:extLst>
        </c:ser>
        <c:ser>
          <c:idx val="2"/>
          <c:order val="2"/>
          <c:tx>
            <c:strRef>
              <c:f>'POBL OBJ AUTORIZ GENERO '!$A$43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'!$O$40:$X$40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2025*</c:v>
                </c:pt>
              </c:strCache>
            </c:strRef>
          </c:cat>
          <c:val>
            <c:numRef>
              <c:f>'POBL OBJ AUTORIZ GENERO '!$O$43:$X$43</c:f>
              <c:numCache>
                <c:formatCode>0%</c:formatCode>
                <c:ptCount val="10"/>
                <c:pt idx="0">
                  <c:v>0.6</c:v>
                </c:pt>
                <c:pt idx="1">
                  <c:v>0.57772621809744784</c:v>
                </c:pt>
                <c:pt idx="2">
                  <c:v>0.61</c:v>
                </c:pt>
                <c:pt idx="3">
                  <c:v>0.64556962025316456</c:v>
                </c:pt>
                <c:pt idx="4">
                  <c:v>0.62915129151291516</c:v>
                </c:pt>
                <c:pt idx="5">
                  <c:v>0.76639999999999997</c:v>
                </c:pt>
                <c:pt idx="6">
                  <c:v>0.79206349206349203</c:v>
                </c:pt>
                <c:pt idx="7">
                  <c:v>0.76029962546816476</c:v>
                </c:pt>
                <c:pt idx="8">
                  <c:v>0.77992277992277992</c:v>
                </c:pt>
                <c:pt idx="9">
                  <c:v>0.73170731707317072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D67-4480-B41C-DD5A8109E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2928"/>
        <c:axId val="1877854016"/>
      </c:lineChart>
      <c:catAx>
        <c:axId val="18778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4016"/>
        <c:crosses val="autoZero"/>
        <c:auto val="1"/>
        <c:lblAlgn val="ctr"/>
        <c:lblOffset val="100"/>
        <c:noMultiLvlLbl val="0"/>
      </c:catAx>
      <c:valAx>
        <c:axId val="18778540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77852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="0" i="0" baseline="0">
          <a:solidFill>
            <a:srgbClr val="082CC5"/>
          </a:solidFill>
          <a:latin typeface="Lausanne 350" panose="02000503040000020004" pitchFamily="2" charset="77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BFC51B1-2DEB-4984-86DF-56CAFE8690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A4F747-FEB4-489A-A5B4-8892A1AC78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9664F-8307-4E1C-B4B7-6AA1E0A49BD1}" type="datetimeFigureOut">
              <a:rPr lang="es-MX" smtClean="0"/>
              <a:t>05/01/2026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6A9805-4390-4673-8549-50D2351E3C67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F49887-CD40-4554-B184-9C404A1F8D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C45B3-5187-48ED-98C2-48CC086ABD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92927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5E580-EC6B-4948-8C15-DDE310A15501}" type="datetimeFigureOut">
              <a:rPr lang="es-MX" smtClean="0"/>
              <a:t>05/01/2026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2D6FF-2886-45E0-A908-0ECB66381A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586506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5158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024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2743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8805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129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354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29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78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18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545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81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219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Uso Público
</a:t>
            </a:r>
            <a:r>
              <a:rPr lang="es-MX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744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6E77B8-4380-4482-8036-92FE222EB0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340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12C491-8A37-4A62-8B95-E93BC0E487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6F13EFA-F39A-46DA-80A3-A7FD65085F7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0122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 userDrawn="1"/>
        </p:nvSpPr>
        <p:spPr>
          <a:xfrm>
            <a:off x="4038598" y="6384718"/>
            <a:ext cx="4114796" cy="190240"/>
          </a:xfrm>
          <a:prstGeom prst="rect">
            <a:avLst/>
          </a:prstGeom>
          <a:noFill/>
        </p:spPr>
        <p:txBody>
          <a:bodyPr wrap="square" lIns="108000" tIns="36000" rIns="108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Publicada-Uso General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5808" y="188640"/>
            <a:ext cx="10972800" cy="72008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>
            <a:lvl1pPr>
              <a:buClr>
                <a:schemeClr val="accent4"/>
              </a:buClr>
              <a:buSzPct val="120000"/>
              <a:buFont typeface="Calibri" pitchFamily="34" charset="0"/>
              <a:buChar char="•"/>
              <a:defRPr sz="1350">
                <a:solidFill>
                  <a:srgbClr val="254061"/>
                </a:solidFill>
              </a:defRPr>
            </a:lvl1pPr>
            <a:lvl2pPr>
              <a:buClr>
                <a:schemeClr val="accent1"/>
              </a:buClr>
              <a:buSzPct val="80000"/>
              <a:defRPr sz="1050">
                <a:solidFill>
                  <a:srgbClr val="254061"/>
                </a:solidFill>
              </a:defRPr>
            </a:lvl2pPr>
            <a:lvl3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3pPr>
            <a:lvl4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4pPr>
            <a:lvl5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99CD27-8F23-4AAB-BD7C-07562BD71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30" name="Marcador de pie de página 4">
            <a:extLst>
              <a:ext uri="{FF2B5EF4-FFF2-40B4-BE49-F238E27FC236}">
                <a16:creationId xmlns:a16="http://schemas.microsoft.com/office/drawing/2014/main" id="{95179392-C7EA-4389-852F-475AC411014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189424B0-BF16-4382-BAD1-A8D2C8AF6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9" name="3 Marcador de fecha">
            <a:extLst>
              <a:ext uri="{FF2B5EF4-FFF2-40B4-BE49-F238E27FC236}">
                <a16:creationId xmlns:a16="http://schemas.microsoft.com/office/drawing/2014/main" id="{7124A3EE-0481-4616-874E-C1907ACE3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7AE904-7901-48FD-91AE-C41AD737232C}" type="datetime1">
              <a:rPr lang="es-MX" smtClean="0"/>
              <a:t>05/01/2026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336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9E6D98-5E7E-4E30-BD2F-D9D893D83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es-MX" sz="4000" b="1" kern="1200" cap="all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5055129-F6C7-4178-BA8F-A9DE0FE9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301D108-94C3-4E19-A5FA-F8C37BC9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DF5EE868-344F-4B77-B394-A77F60423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BF6225-1161-414C-BEC9-2B28B01BE9AC}" type="datetime1">
              <a:rPr lang="es-MX" smtClean="0"/>
              <a:t>05/01/2026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737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38F10CA-3F23-446A-AEFC-3B17D2FCD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F6E24D-6A2C-40F7-97CB-0B4F82CB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6D3ED18B-8E88-4C91-97CA-FFC54269C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E8DEA0F7-598B-4286-B164-286DE8BB38B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15FF68-20F6-4B24-9D9F-6179289936BA}" type="datetime1">
              <a:rPr lang="es-MX" smtClean="0"/>
              <a:t>05/01/2026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663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7D454A2-EEB1-4060-AF49-AFDEDCF43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57A4186F-4318-4A01-A459-E1863A5E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C6E5F9C6-26D2-40CB-ABE7-11650849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4" name="3 Marcador de fecha">
            <a:extLst>
              <a:ext uri="{FF2B5EF4-FFF2-40B4-BE49-F238E27FC236}">
                <a16:creationId xmlns:a16="http://schemas.microsoft.com/office/drawing/2014/main" id="{49CB2511-EBC0-4496-A768-879EF6276D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8840C0-9060-409A-955B-0DA63C1C747D}" type="datetime1">
              <a:rPr lang="es-MX" smtClean="0"/>
              <a:t>05/01/2026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737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A3427E-2CBB-4EA9-B2AD-E99AD7B50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7421A-A37A-4824-B72E-BCC51D88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095C945-39B4-4700-A3A5-550DFA6F9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939AFCD3-5FFB-45B7-A746-D0190C9C09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69F474-944C-4DC9-9E32-E3E9445233C5}" type="datetime1">
              <a:rPr lang="es-MX" smtClean="0"/>
              <a:t>05/01/2026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134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1F4B913-17DA-427A-B4A6-36C9B1D86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 dirty="0"/>
              <a:t>Haz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3F988-1239-46DE-8AA0-0DAEE853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B45822F8-72CE-4C08-8110-727131F72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3704B38B-2864-4BD7-9F31-EB93D8CA9735}"/>
              </a:ext>
            </a:extLst>
          </p:cNvPr>
          <p:cNvSpPr txBox="1">
            <a:spLocks/>
          </p:cNvSpPr>
          <p:nvPr userDrawn="1"/>
        </p:nvSpPr>
        <p:spPr>
          <a:xfrm>
            <a:off x="8763000" y="63805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29B9A803-B322-430F-A00D-79A01A40A1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2C1E86-661D-4410-AEB2-B0BB341E0943}" type="datetime1">
              <a:rPr lang="es-MX" smtClean="0"/>
              <a:t>05/01/2026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2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A6E1A18-7C4A-4D87-AB26-7BCB996536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-69620"/>
            <a:ext cx="12187065" cy="685800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9A5713-4CB0-4BB5-9E92-BA7A1679F6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0629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95808" y="-27384"/>
            <a:ext cx="10972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Banxico-NEC-azul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70AEA-07EB-4AAA-A5B7-021A5EC17CF4}" type="datetime1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182B47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05/01/2026</a:t>
            </a:fld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srgbClr val="182B47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9336" y="4437117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Estado: 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proceso / Versión final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Administrativa: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última actualización: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impresión (si aplica): 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0" y="635635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MX"/>
            </a:lvl1pPr>
          </a:lstStyle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AA7267-52BD-40BD-B7AB-AD465F86C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8372-9E4A-4C0E-9325-608311729EA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266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74" r:id="rId8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1"/>
        </a:buClr>
        <a:buSzPct val="50000"/>
        <a:buFont typeface="Wingdings" pitchFamily="2" charset="2"/>
        <a:buChar char="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chart" Target="../charts/chart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chart" Target="../charts/chart8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chart" Target="../charts/char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chart" Target="../charts/char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chart" Target="../charts/chart3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chart" Target="../charts/chart4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chart" Target="../charts/chart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chart" Target="../charts/chart6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7E0772D-DA9D-0643-B999-AFA9C70D7F87}"/>
              </a:ext>
            </a:extLst>
          </p:cNvPr>
          <p:cNvSpPr txBox="1"/>
          <p:nvPr/>
        </p:nvSpPr>
        <p:spPr>
          <a:xfrm>
            <a:off x="4288444" y="4474513"/>
            <a:ext cx="391798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250" b="1" dirty="0">
                <a:solidFill>
                  <a:schemeClr val="bg1"/>
                </a:solidFill>
              </a:rPr>
              <a:t>FIDERH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996B8B-493F-AB48-888D-194A2CEF2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3" y="4182433"/>
            <a:ext cx="1080366" cy="752434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6C3F9BD-9ABD-4C82-7F92-55A2FCF14F4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71728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262" y="491574"/>
            <a:ext cx="8866565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SECTOR DE PROCEDENCIA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10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2AE05DD-A645-904D-BB5D-DAC9C2D5C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1" name="5 Gráfico">
            <a:extLst>
              <a:ext uri="{FF2B5EF4-FFF2-40B4-BE49-F238E27FC236}">
                <a16:creationId xmlns:a16="http://schemas.microsoft.com/office/drawing/2014/main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60575"/>
              </p:ext>
            </p:extLst>
          </p:nvPr>
        </p:nvGraphicFramePr>
        <p:xfrm>
          <a:off x="1357745" y="1008848"/>
          <a:ext cx="9461286" cy="510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9BF8E42-A2C8-B4ED-4CE1-45EF75A739CA}"/>
              </a:ext>
            </a:extLst>
          </p:cNvPr>
          <p:cNvSpPr txBox="1"/>
          <p:nvPr/>
        </p:nvSpPr>
        <p:spPr>
          <a:xfrm>
            <a:off x="4853934" y="6016747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diciembre de 2025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742F70-3530-6AEC-7FAF-F0DF038DA6B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11328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716" y="361391"/>
            <a:ext cx="9227389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  <a:ea typeface="+mn-ea"/>
                <a:cs typeface="+mn-cs"/>
              </a:rPr>
              <a:t>EQUIDAD</a:t>
            </a: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 DE GÉNERO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11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6B7B914-F5A6-8641-B5A7-89D1B3932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5955" y="285417"/>
            <a:ext cx="1435848" cy="1190481"/>
          </a:xfrm>
          <a:prstGeom prst="rect">
            <a:avLst/>
          </a:prstGeom>
        </p:spPr>
      </p:pic>
      <p:graphicFrame>
        <p:nvGraphicFramePr>
          <p:cNvPr id="6" name="8 Gráfico">
            <a:extLst>
              <a:ext uri="{FF2B5EF4-FFF2-40B4-BE49-F238E27FC236}">
                <a16:creationId xmlns:a16="http://schemas.microsoft.com/office/drawing/2014/main" id="{00000000-0008-0000-0B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833303"/>
              </p:ext>
            </p:extLst>
          </p:nvPr>
        </p:nvGraphicFramePr>
        <p:xfrm>
          <a:off x="1655544" y="1354090"/>
          <a:ext cx="8888991" cy="2127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9 Gráfico">
            <a:extLst>
              <a:ext uri="{FF2B5EF4-FFF2-40B4-BE49-F238E27FC236}">
                <a16:creationId xmlns:a16="http://schemas.microsoft.com/office/drawing/2014/main" id="{00000000-0008-0000-0B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31241"/>
              </p:ext>
            </p:extLst>
          </p:nvPr>
        </p:nvGraphicFramePr>
        <p:xfrm>
          <a:off x="1583716" y="3656235"/>
          <a:ext cx="8856735" cy="209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DFB2CA-2B3B-AE39-4744-8BA9AC8A8150}"/>
              </a:ext>
            </a:extLst>
          </p:cNvPr>
          <p:cNvSpPr txBox="1"/>
          <p:nvPr/>
        </p:nvSpPr>
        <p:spPr>
          <a:xfrm>
            <a:off x="4853934" y="6016747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diciembre de 2025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548C0719-5062-F2FC-0D66-E17C22095A7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155068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131782-21A3-0646-A8D8-8ECFC3253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12</a:t>
            </a:fld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9D81304-0D9A-474A-8514-FD5C1E7AF70B}"/>
              </a:ext>
            </a:extLst>
          </p:cNvPr>
          <p:cNvSpPr/>
          <p:nvPr/>
        </p:nvSpPr>
        <p:spPr>
          <a:xfrm>
            <a:off x="0" y="1994618"/>
            <a:ext cx="12192000" cy="2230243"/>
          </a:xfrm>
          <a:prstGeom prst="rect">
            <a:avLst/>
          </a:prstGeom>
          <a:solidFill>
            <a:srgbClr val="58585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588990-7DC9-454B-BE15-150E24BE8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73" y="2365203"/>
            <a:ext cx="1964253" cy="1489072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14A5C0-20D2-D0E8-CF06-B37176E2BFF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12908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4BF068-C26E-BE12-38C2-3E1F5B5AE1C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129805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2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41F768-3007-3E46-810F-31EB31E43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611" y="1051137"/>
            <a:ext cx="4302379" cy="356716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23B8F5F-530F-474D-9648-13A38DF4B97E}"/>
              </a:ext>
            </a:extLst>
          </p:cNvPr>
          <p:cNvSpPr txBox="1"/>
          <p:nvPr/>
        </p:nvSpPr>
        <p:spPr>
          <a:xfrm>
            <a:off x="3061504" y="5018321"/>
            <a:ext cx="6099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EC3646"/>
                </a:solidFill>
                <a:latin typeface="Lausanne 250" panose="02000503040000020004" pitchFamily="2" charset="77"/>
              </a:rPr>
              <a:t>www.fiderh.org.mx</a:t>
            </a:r>
            <a:endParaRPr lang="es-ES" sz="3200" dirty="0">
              <a:solidFill>
                <a:srgbClr val="EC3646"/>
              </a:solidFill>
              <a:latin typeface="Lausanne 250" panose="02000503040000020004" pitchFamily="2" charset="77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D14ABD-913A-95BE-C7BD-E8BCFBE3C299}"/>
              </a:ext>
            </a:extLst>
          </p:cNvPr>
          <p:cNvSpPr txBox="1"/>
          <p:nvPr/>
        </p:nvSpPr>
        <p:spPr>
          <a:xfrm>
            <a:off x="4853934" y="6016747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diciembre de 2025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25631-A318-20C8-FC95-478005AB364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1774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49414"/>
            <a:ext cx="8229600" cy="1238779"/>
          </a:xfrm>
        </p:spPr>
        <p:txBody>
          <a:bodyPr/>
          <a:lstStyle/>
          <a:p>
            <a:pPr lvl="0">
              <a:defRPr/>
            </a:pPr>
            <a:r>
              <a:rPr lang="en-US" sz="4400" dirty="0" err="1">
                <a:solidFill>
                  <a:srgbClr val="212121"/>
                </a:solidFill>
                <a:latin typeface="Lausanne 250" panose="02000503040000020004" pitchFamily="2" charset="77"/>
                <a:cs typeface="Arial" pitchFamily="34" charset="0"/>
              </a:rPr>
              <a:t>Antecedentes</a:t>
            </a:r>
            <a:endParaRPr lang="en-US" sz="4400" dirty="0">
              <a:solidFill>
                <a:srgbClr val="212121"/>
              </a:solidFill>
              <a:latin typeface="Lausanne 250" panose="02000503040000020004" pitchFamily="2" charset="77"/>
              <a:cs typeface="Arial" pitchFamily="34" charset="0"/>
            </a:endParaRP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7A79238F-BEEB-4A8D-A9A1-BD285097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27673"/>
            <a:ext cx="10972800" cy="29211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El Fondo para el Desarrollo de Recursos Humanos (FIDERH) es un fideicomiso público, sin estructura orgánica propia, considerado Entidad Paraestatal, administrado por el Banco de México y coordinado sectorialmente por </a:t>
            </a:r>
            <a:r>
              <a:rPr lang="en-US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SECIHTI</a:t>
            </a: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.  </a:t>
            </a:r>
          </a:p>
          <a:p>
            <a:pPr marL="0" indent="0" algn="just">
              <a:buNone/>
            </a:pPr>
            <a:endParaRPr lang="es-MX" sz="2400" dirty="0">
              <a:solidFill>
                <a:srgbClr val="484848"/>
              </a:solidFill>
              <a:latin typeface="Lausanne 250" panose="02000503040000020004" pitchFamily="2" charset="77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FIDERH forma parte del Sistema Nacional de Centros Públicos de </a:t>
            </a:r>
            <a:r>
              <a:rPr lang="en-US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SECIHTI</a:t>
            </a: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3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661991-4F7A-CD47-8505-B07EF9E05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5042998-C293-B405-6980-20A8DFEADD32}"/>
              </a:ext>
            </a:extLst>
          </p:cNvPr>
          <p:cNvSpPr txBox="1"/>
          <p:nvPr/>
        </p:nvSpPr>
        <p:spPr>
          <a:xfrm>
            <a:off x="4853934" y="6016747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diciembre de 2025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1F2B20-CD1E-A46A-AF59-A14DBE86F9D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03663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36" y="345836"/>
            <a:ext cx="8229600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/>
              </a:rPr>
              <a:t>SOLICITUDES DE CRÉDITO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4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E655D7-CB5D-B74F-B5F6-2B58934E7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726873"/>
              </p:ext>
            </p:extLst>
          </p:nvPr>
        </p:nvGraphicFramePr>
        <p:xfrm>
          <a:off x="993659" y="880658"/>
          <a:ext cx="9550877" cy="490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69B9804-F45E-4C3D-F9BC-61EF6FB1F23A}"/>
              </a:ext>
            </a:extLst>
          </p:cNvPr>
          <p:cNvSpPr txBox="1"/>
          <p:nvPr/>
        </p:nvSpPr>
        <p:spPr>
          <a:xfrm>
            <a:off x="4853934" y="6016747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diciembre de 2025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24F547-4839-5594-E8CC-82B202CDA29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68729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790" y="393269"/>
            <a:ext cx="8000035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ES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CRÉDITOS EN ADMINISTRACIÓN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73787"/>
            <a:ext cx="2743200" cy="365125"/>
          </a:xfrm>
        </p:spPr>
        <p:txBody>
          <a:bodyPr/>
          <a:lstStyle/>
          <a:p>
            <a:fld id="{78B68372-9E4A-4C0E-9325-608311729EAA}" type="slidenum">
              <a:rPr lang="es-MX" smtClean="0"/>
              <a:pPr/>
              <a:t>5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5B27136-FDAC-9042-B794-33EBC23C1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659365B-96C7-F817-E3A3-B08D5D675B42}"/>
              </a:ext>
            </a:extLst>
          </p:cNvPr>
          <p:cNvSpPr txBox="1"/>
          <p:nvPr/>
        </p:nvSpPr>
        <p:spPr>
          <a:xfrm>
            <a:off x="4853934" y="6016747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diciembre de 2025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F00-000003000000}"/>
              </a:ext>
            </a:extLst>
          </p:cNvPr>
          <p:cNvGraphicFramePr>
            <a:graphicFrameLocks/>
          </p:cNvGraphicFramePr>
          <p:nvPr/>
        </p:nvGraphicFramePr>
        <p:xfrm>
          <a:off x="1315672" y="1170505"/>
          <a:ext cx="9560655" cy="451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CF1D6B7C-B13E-EEC0-A079-94F33FC4A52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5630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256" y="482975"/>
            <a:ext cx="7231944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ÁREA DE ESTUDIO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6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1A29C9-4CC1-8943-BCB9-DBAD8486E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2" name="1 Gráfico">
            <a:extLst>
              <a:ext uri="{FF2B5EF4-FFF2-40B4-BE49-F238E27FC236}">
                <a16:creationId xmlns:a16="http://schemas.microsoft.com/office/drawing/2014/main" id="{00000000-0008-0000-05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483424"/>
              </p:ext>
            </p:extLst>
          </p:nvPr>
        </p:nvGraphicFramePr>
        <p:xfrm>
          <a:off x="2345749" y="1105815"/>
          <a:ext cx="7500501" cy="483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95C0DB2-32C0-4402-839D-7E69C282479C}"/>
              </a:ext>
            </a:extLst>
          </p:cNvPr>
          <p:cNvSpPr txBox="1"/>
          <p:nvPr/>
        </p:nvSpPr>
        <p:spPr>
          <a:xfrm>
            <a:off x="4853934" y="6016747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diciembre de 2025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AF899D-A790-3036-C402-37BF2DC2E76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24620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593" y="544793"/>
            <a:ext cx="7582073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RANGO DE EDAD  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7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1" name="3 Gráfico">
            <a:extLst>
              <a:ext uri="{FF2B5EF4-FFF2-40B4-BE49-F238E27FC236}">
                <a16:creationId xmlns:a16="http://schemas.microsoft.com/office/drawing/2014/main" id="{00000000-0008-0000-05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930771"/>
              </p:ext>
            </p:extLst>
          </p:nvPr>
        </p:nvGraphicFramePr>
        <p:xfrm>
          <a:off x="1599187" y="1229668"/>
          <a:ext cx="8588494" cy="494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873D228-64A3-251D-440B-3968800AFCAA}"/>
              </a:ext>
            </a:extLst>
          </p:cNvPr>
          <p:cNvSpPr txBox="1"/>
          <p:nvPr/>
        </p:nvSpPr>
        <p:spPr>
          <a:xfrm>
            <a:off x="4853934" y="6016747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diciembre de 2025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599825-424C-485E-B636-5951580B644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344958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805" y="483124"/>
            <a:ext cx="7420848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NIVEL DE ESTUDIOS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 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8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91304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1" name="3 Gráfico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251280"/>
              </p:ext>
            </p:extLst>
          </p:nvPr>
        </p:nvGraphicFramePr>
        <p:xfrm>
          <a:off x="1167594" y="1046719"/>
          <a:ext cx="9284158" cy="497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23D41A4-B880-33EC-B8E8-3DBADA936806}"/>
              </a:ext>
            </a:extLst>
          </p:cNvPr>
          <p:cNvSpPr txBox="1"/>
          <p:nvPr/>
        </p:nvSpPr>
        <p:spPr>
          <a:xfrm>
            <a:off x="4853934" y="6016747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diciembre de 2025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1879FC-62BA-EF39-BF2E-08F9C53CEC8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79066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943" y="389355"/>
            <a:ext cx="6429080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DESTINO </a:t>
            </a:r>
            <a:b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</a:b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2016-2025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9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996A730-A315-694F-9E01-15E8D795F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1" name="4 Gráfico">
            <a:extLst>
              <a:ext uri="{FF2B5EF4-FFF2-40B4-BE49-F238E27FC236}">
                <a16:creationId xmlns:a16="http://schemas.microsoft.com/office/drawing/2014/main" id="{00000000-0008-0000-05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021899"/>
              </p:ext>
            </p:extLst>
          </p:nvPr>
        </p:nvGraphicFramePr>
        <p:xfrm>
          <a:off x="1948873" y="1105716"/>
          <a:ext cx="8331091" cy="4966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32427BD-9F40-103E-6FDD-0F5ECE8DB2DB}"/>
              </a:ext>
            </a:extLst>
          </p:cNvPr>
          <p:cNvSpPr txBox="1"/>
          <p:nvPr/>
        </p:nvSpPr>
        <p:spPr>
          <a:xfrm>
            <a:off x="4853934" y="6016747"/>
            <a:ext cx="2688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diciembre de 2025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73DEC2-2FE9-5D56-8CB2-65E39AB5035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FFFFFF"/>
                </a:solidFill>
              </a:rPr>
              <a:t>Uso Público
</a:t>
            </a:r>
            <a:r>
              <a:rPr lang="en-US" sz="900">
                <a:solidFill>
                  <a:srgbClr val="000000"/>
                </a:solidFill>
              </a:rPr>
              <a:t> 
Información de acceso público.</a:t>
            </a:r>
          </a:p>
        </p:txBody>
      </p:sp>
    </p:spTree>
    <p:extLst>
      <p:ext uri="{BB962C8B-B14F-4D97-AF65-F5344CB8AC3E}">
        <p14:creationId xmlns:p14="http://schemas.microsoft.com/office/powerpoint/2010/main" val="28072729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Público&#10; &#10;Información de acceso público."/>
  <p:tag name="BJHEADERFOOTERTEXTMARKING" val="Uso Público&#10; &#10;Información de acceso público."/>
</p:tagLst>
</file>

<file path=ppt/theme/theme1.xml><?xml version="1.0" encoding="utf-8"?>
<a:theme xmlns:a="http://schemas.openxmlformats.org/drawingml/2006/main" name="1_Publicada - Uso General">
  <a:themeElements>
    <a:clrScheme name="Gama Final Banco">
      <a:dk1>
        <a:srgbClr val="182B47"/>
      </a:dk1>
      <a:lt1>
        <a:srgbClr val="FFFFFF"/>
      </a:lt1>
      <a:dk2>
        <a:srgbClr val="00727C"/>
      </a:dk2>
      <a:lt2>
        <a:srgbClr val="8C734A"/>
      </a:lt2>
      <a:accent1>
        <a:srgbClr val="31B133"/>
      </a:accent1>
      <a:accent2>
        <a:srgbClr val="6D3A77"/>
      </a:accent2>
      <a:accent3>
        <a:srgbClr val="3D7DDA"/>
      </a:accent3>
      <a:accent4>
        <a:srgbClr val="FF7800"/>
      </a:accent4>
      <a:accent5>
        <a:srgbClr val="FFCB00"/>
      </a:accent5>
      <a:accent6>
        <a:srgbClr val="BF0A33"/>
      </a:accent6>
      <a:hlink>
        <a:srgbClr val="8C734A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{9AC6AF65-B652-09C0-3DD2-DCEEDEA1DDD4}.potx [solo lectura]" id="{A652F506-0072-41AA-97CC-985CE13E40F4}" vid="{994508D0-5DA1-4951-800E-EF37CFD8F73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A3E208E83FDE44917D6CF68D32BB6B" ma:contentTypeVersion="1" ma:contentTypeDescription="Crear nuevo documento." ma:contentTypeScope="" ma:versionID="520c68b011c224f62397eb79877f2651">
  <xsd:schema xmlns:xsd="http://www.w3.org/2001/XMLSchema" xmlns:xs="http://www.w3.org/2001/XMLSchema" xmlns:p="http://schemas.microsoft.com/office/2006/metadata/properties" xmlns:ns2="812bebd6-a5f2-43b9-a677-c4f22e7716ac" xmlns:ns3="e923482e-f6dc-47a7-9f73-1851f114d022" targetNamespace="http://schemas.microsoft.com/office/2006/metadata/properties" ma:root="true" ma:fieldsID="306919647d1e624cb89c16a903c32e91" ns2:_="" ns3:_="">
    <xsd:import namespace="812bebd6-a5f2-43b9-a677-c4f22e7716ac"/>
    <xsd:import namespace="e923482e-f6dc-47a7-9f73-1851f114d0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bebd6-a5f2-43b9-a677-c4f22e7716a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3482e-f6dc-47a7-9f73-1851f114d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?mso-contentType ?>
<spe:Receivers xmlns:spe="http://schemas.microsoft.com/sharepoint/events"/>
</file>

<file path=customXml/item5.xml><?xml version="1.0" encoding="utf-8"?>
<sisl xmlns:xsd="http://www.w3.org/2001/XMLSchema" xmlns:xsi="http://www.w3.org/2001/XMLSchema-instance" xmlns="http://www.boldonjames.com/2008/01/sie/internal/label" sislVersion="0" policy="2c673f97-f704-441a-a1be-26277c273d44" origin="userSelected">
  <element uid="e00e3787-0bd5-44ea-8e7e-96d4548caa21" value=""/>
</sisl>
</file>

<file path=customXml/itemProps1.xml><?xml version="1.0" encoding="utf-8"?>
<ds:datastoreItem xmlns:ds="http://schemas.openxmlformats.org/officeDocument/2006/customXml" ds:itemID="{7219FE4D-D06C-45B0-B068-F9A95B485A09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812bebd6-a5f2-43b9-a677-c4f22e7716a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923482e-f6dc-47a7-9f73-1851f114d02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6B57D76-147D-4E6C-AB0F-6253EE805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2bebd6-a5f2-43b9-a677-c4f22e7716ac"/>
    <ds:schemaRef ds:uri="e923482e-f6dc-47a7-9f73-1851f114d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8A5442-3E1D-4D34-B3A0-421913FF149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3361BD3-CACD-44B7-809D-C4AAF3BD5F5A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80AF488A-9DE5-4A10-9A0A-7E6655D6F8CF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1_Publicada - Uso General</Template>
  <TotalTime>7347</TotalTime>
  <Words>473</Words>
  <Application>Microsoft Office PowerPoint</Application>
  <PresentationFormat>Panorámica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Lausanne 250</vt:lpstr>
      <vt:lpstr>Lausanne 300</vt:lpstr>
      <vt:lpstr>Wingdings</vt:lpstr>
      <vt:lpstr>1_Publicada - Uso General</vt:lpstr>
      <vt:lpstr>Presentación de PowerPoint</vt:lpstr>
      <vt:lpstr>Presentación de PowerPoint</vt:lpstr>
      <vt:lpstr>Antecedentes</vt:lpstr>
      <vt:lpstr>SOLICITUDES DE CRÉDITO 2016-2025</vt:lpstr>
      <vt:lpstr>CRÉDITOS EN ADMINISTRACIÓN 2016-2025</vt:lpstr>
      <vt:lpstr>SOLICITUDES RECIBIDAS POR ÁREA DE ESTUDIO  2016-2025</vt:lpstr>
      <vt:lpstr>SOLICITUDES RECIBIDAS POR RANGO DE EDAD   2016-2025</vt:lpstr>
      <vt:lpstr>SOLICITUDES RECIBIDAS POR NIVEL DE ESTUDIOS  2016-2025</vt:lpstr>
      <vt:lpstr>SOLICITUDES RECIBIDAS POR DESTINO  2016-2025</vt:lpstr>
      <vt:lpstr>SOLICITUDES RECIBIDAS POR SECTOR DE PROCEDENCIA  2016-2025</vt:lpstr>
      <vt:lpstr>EQUIDAD DE GÉNERO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FIDERH</dc:creator>
  <cp:keywords>Uso Público</cp:keywords>
  <cp:lastModifiedBy>Aguado López Jorge Angel</cp:lastModifiedBy>
  <cp:revision>208</cp:revision>
  <dcterms:created xsi:type="dcterms:W3CDTF">2021-10-27T16:35:09Z</dcterms:created>
  <dcterms:modified xsi:type="dcterms:W3CDTF">2026-01-05T21:07:33Z</dcterms:modified>
  <cp:category>Uso Público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fcb68ec7-e428-45f6-91d3-51541d69081d</vt:lpwstr>
  </property>
  <property fmtid="{D5CDD505-2E9C-101B-9397-08002B2CF9AE}" pid="3" name="bjClsUserRVM">
    <vt:lpwstr>[]</vt:lpwstr>
  </property>
  <property fmtid="{D5CDD505-2E9C-101B-9397-08002B2CF9AE}" pid="4" name="bjSaver">
    <vt:lpwstr>qx41o1JypYdLYKk2ZUhGZytPFs79oPrH</vt:lpwstr>
  </property>
  <property fmtid="{D5CDD505-2E9C-101B-9397-08002B2CF9AE}" pid="5" name="Versión">
    <vt:lpwstr>2.0 24/09/21</vt:lpwstr>
  </property>
  <property fmtid="{D5CDD505-2E9C-101B-9397-08002B2CF9AE}" pid="6" name="ContentTypeId">
    <vt:lpwstr>0x010100EAA3E208E83FDE44917D6CF68D32BB6B</vt:lpwstr>
  </property>
  <property fmtid="{D5CDD505-2E9C-101B-9397-08002B2CF9AE}" pid="7" name="bjDocumentLabelXML">
    <vt:lpwstr>&lt;?xml version="1.0" encoding="us-ascii"?&gt;&lt;sisl xmlns:xsd="http://www.w3.org/2001/XMLSchema" xmlns:xsi="http://www.w3.org/2001/XMLSchema-instance" sislVersion="0" policy="2c673f97-f704-441a-a1be-26277c273d44" origin="userSelected" xmlns="http://www.boldonj</vt:lpwstr>
  </property>
  <property fmtid="{D5CDD505-2E9C-101B-9397-08002B2CF9AE}" pid="8" name="bjDocumentLabelXML-0">
    <vt:lpwstr>ames.com/2008/01/sie/internal/label"&gt;&lt;element uid="e00e3787-0bd5-44ea-8e7e-96d4548caa21" value="" /&gt;&lt;/sisl&gt;</vt:lpwstr>
  </property>
  <property fmtid="{D5CDD505-2E9C-101B-9397-08002B2CF9AE}" pid="9" name="bjSlideMasterFooterText">
    <vt:lpwstr>Uso Público
Información de acceso público.</vt:lpwstr>
  </property>
  <property fmtid="{D5CDD505-2E9C-101B-9397-08002B2CF9AE}" pid="10" name="X-Metadata 2">
    <vt:lpwstr>4c5a5|||f14cf7a0-dd03-4cad-81e7-af3095354730</vt:lpwstr>
  </property>
  <property fmtid="{D5CDD505-2E9C-101B-9397-08002B2CF9AE}" pid="11" name="X-Metadata 1">
    <vt:lpwstr>001: G17681 - 002: 170.70.121.25 - 003: 05/01/2026 03:07:33 p. m.</vt:lpwstr>
  </property>
</Properties>
</file>