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6"/>
  </p:sldMasterIdLst>
  <p:notesMasterIdLst>
    <p:notesMasterId r:id="rId20"/>
  </p:notesMasterIdLst>
  <p:handoutMasterIdLst>
    <p:handoutMasterId r:id="rId21"/>
  </p:handoutMasterIdLst>
  <p:sldIdLst>
    <p:sldId id="256" r:id="rId7"/>
    <p:sldId id="257" r:id="rId8"/>
    <p:sldId id="273" r:id="rId9"/>
    <p:sldId id="265" r:id="rId10"/>
    <p:sldId id="267" r:id="rId11"/>
    <p:sldId id="268" r:id="rId12"/>
    <p:sldId id="269" r:id="rId13"/>
    <p:sldId id="274" r:id="rId14"/>
    <p:sldId id="270" r:id="rId15"/>
    <p:sldId id="271" r:id="rId16"/>
    <p:sldId id="272" r:id="rId17"/>
    <p:sldId id="264" r:id="rId18"/>
    <p:sldId id="263" r:id="rId1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2636" userDrawn="1">
          <p15:clr>
            <a:srgbClr val="A4A3A4"/>
          </p15:clr>
        </p15:guide>
        <p15:guide id="4" pos="72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4545"/>
    <a:srgbClr val="2E2E2E"/>
    <a:srgbClr val="212121"/>
    <a:srgbClr val="5A72D8"/>
    <a:srgbClr val="EC3646"/>
    <a:srgbClr val="F8C733"/>
    <a:srgbClr val="082CC5"/>
    <a:srgbClr val="9AFE3C"/>
    <a:srgbClr val="3F55F9"/>
    <a:srgbClr val="484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3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56"/>
      </p:cViewPr>
      <p:guideLst>
        <p:guide orient="horz" pos="3113"/>
        <p:guide pos="393"/>
        <p:guide orient="horz" pos="2636"/>
        <p:guide pos="72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Agosto\PUG_Agosto%20%2026%20Datos%20fiderh%202003-202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Agosto\PUG_Agosto%20%2026%20Datos%20fiderh%202003-202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Agosto\PUG_Agosto%20%2026%20Datos%20fiderh%202003-2026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mfiles\files\O16%20Ofc%20Evaluacion%20Financiamiento\OEF\TRANSPARENCIA%20FOCALIZADA\2026\Agosto\PUG_Agosto%20%2026%20Datos%20fiderh%202003-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Julio\PUG_Junio%2026%20Datos%20fiderh%202003-202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Julio\PUG_Junio%2026%20Datos%20fiderh%202003-2026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Julio\PUG_Junio%2026%20Datos%20fiderh%202003-2026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Julio\PUG_Junio%2026%20Datos%20fiderh%202003-2026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mfiles\files\O16%20Ofc%20Evaluacion%20Financiamiento\OEF\TRANSPARENCIA%20FOCALIZADA\2026\Julio\PUG_Junio%2026%20Datos%20fiderh%202003-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11748562792799"/>
          <c:y val="0.11976866480342664"/>
          <c:w val="0.82550554297759793"/>
          <c:h val="0.49063564444051327"/>
        </c:manualLayout>
      </c:layout>
      <c:lineChart>
        <c:grouping val="standard"/>
        <c:varyColors val="0"/>
        <c:ser>
          <c:idx val="0"/>
          <c:order val="0"/>
          <c:tx>
            <c:strRef>
              <c:f>'% VAR 2005-2023 Solicitudes'!$C$5</c:f>
              <c:strCache>
                <c:ptCount val="1"/>
                <c:pt idx="0">
                  <c:v>RECIBIDAS</c:v>
                </c:pt>
              </c:strCache>
            </c:strRef>
          </c:tx>
          <c:spPr>
            <a:ln>
              <a:solidFill>
                <a:srgbClr val="C09621"/>
              </a:solidFill>
              <a:prstDash val="solid"/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rgbClr val="C09621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A6A0-469B-B822-62D58BEA9304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2-A6A0-469B-B822-62D58BEA9304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3-A6A0-469B-B822-62D58BEA9304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4-A6A0-469B-B822-62D58BEA9304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05-A6A0-469B-B822-62D58BEA9304}"/>
              </c:ext>
            </c:extLst>
          </c:dPt>
          <c:dPt>
            <c:idx val="17"/>
            <c:bubble3D val="0"/>
            <c:spPr>
              <a:ln>
                <a:solidFill>
                  <a:srgbClr val="C09621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A6A0-469B-B822-62D58BEA9304}"/>
              </c:ext>
            </c:extLst>
          </c:dPt>
          <c:dPt>
            <c:idx val="18"/>
            <c:bubble3D val="0"/>
            <c:spPr>
              <a:ln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A6A0-469B-B822-62D58BEA9304}"/>
              </c:ext>
            </c:extLst>
          </c:dPt>
          <c:cat>
            <c:strRef>
              <c:f>'% VAR 2005-2023 Solicitudes'!$Q$4:$Z$4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  <c:extLst/>
            </c:strRef>
          </c:cat>
          <c:val>
            <c:numRef>
              <c:f>'% VAR 2005-2023 Solicitudes'!$Q$5:$Z$5</c:f>
              <c:numCache>
                <c:formatCode>_(* #,##0_);_(* \(#,##0\);_(* "-"??_);_(@_)</c:formatCode>
                <c:ptCount val="10"/>
                <c:pt idx="0">
                  <c:v>1532</c:v>
                </c:pt>
                <c:pt idx="1">
                  <c:v>1450</c:v>
                </c:pt>
                <c:pt idx="2">
                  <c:v>1443</c:v>
                </c:pt>
                <c:pt idx="3">
                  <c:v>968</c:v>
                </c:pt>
                <c:pt idx="4">
                  <c:v>1174</c:v>
                </c:pt>
                <c:pt idx="5">
                  <c:v>1191</c:v>
                </c:pt>
                <c:pt idx="6">
                  <c:v>1024</c:v>
                </c:pt>
                <c:pt idx="7">
                  <c:v>1027</c:v>
                </c:pt>
                <c:pt idx="8">
                  <c:v>1163</c:v>
                </c:pt>
                <c:pt idx="9">
                  <c:v>1239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A6A0-469B-B822-62D58BEA9304}"/>
            </c:ext>
          </c:extLst>
        </c:ser>
        <c:ser>
          <c:idx val="1"/>
          <c:order val="1"/>
          <c:tx>
            <c:strRef>
              <c:f>'% VAR 2005-2023 Solicitudes'!$C$6</c:f>
              <c:strCache>
                <c:ptCount val="1"/>
                <c:pt idx="0">
                  <c:v>% variación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'% VAR 2005-2023 Solicitudes'!$Q$4:$Z$4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  <c:extLst/>
            </c:strRef>
          </c:cat>
          <c:val>
            <c:numRef>
              <c:f>'% VAR 2005-2023 Solicitudes'!$P$6:$Y$6</c:f>
              <c:numCache>
                <c:formatCode>0%</c:formatCode>
                <c:ptCount val="10"/>
                <c:pt idx="0">
                  <c:v>3.638814016172507E-2</c:v>
                </c:pt>
                <c:pt idx="1">
                  <c:v>-3.9011703511053317E-3</c:v>
                </c:pt>
                <c:pt idx="2">
                  <c:v>-5.3524804177545689E-2</c:v>
                </c:pt>
                <c:pt idx="3">
                  <c:v>-4.827586206896552E-3</c:v>
                </c:pt>
                <c:pt idx="4">
                  <c:v>-0.32917532917532916</c:v>
                </c:pt>
                <c:pt idx="5">
                  <c:v>0.21280991735537191</c:v>
                </c:pt>
                <c:pt idx="6">
                  <c:v>1.4480408858603067E-2</c:v>
                </c:pt>
                <c:pt idx="7">
                  <c:v>-0.14021830394626364</c:v>
                </c:pt>
                <c:pt idx="8">
                  <c:v>2.9296875E-3</c:v>
                </c:pt>
                <c:pt idx="9">
                  <c:v>0.13242453748782862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A6A0-469B-B822-62D58BEA9304}"/>
            </c:ext>
          </c:extLst>
        </c:ser>
        <c:ser>
          <c:idx val="2"/>
          <c:order val="2"/>
          <c:tx>
            <c:strRef>
              <c:f>'% VAR 2005-2023 Solicitudes'!$C$7</c:f>
              <c:strCache>
                <c:ptCount val="1"/>
                <c:pt idx="0">
                  <c:v>AUTORIZADAS</c:v>
                </c:pt>
              </c:strCache>
            </c:strRef>
          </c:tx>
          <c:spPr>
            <a:ln>
              <a:solidFill>
                <a:srgbClr val="EF6B71"/>
              </a:solidFill>
              <a:prstDash val="solid"/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rgbClr val="EF6B71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D-A6A0-469B-B822-62D58BEA9304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E-A6A0-469B-B822-62D58BEA9304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F-A6A0-469B-B822-62D58BEA9304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10-A6A0-469B-B822-62D58BEA9304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11-A6A0-469B-B822-62D58BEA9304}"/>
              </c:ext>
            </c:extLst>
          </c:dPt>
          <c:dPt>
            <c:idx val="17"/>
            <c:bubble3D val="0"/>
            <c:spPr>
              <a:ln>
                <a:solidFill>
                  <a:schemeClr val="accent2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13-A6A0-469B-B822-62D58BEA9304}"/>
              </c:ext>
            </c:extLst>
          </c:dPt>
          <c:dPt>
            <c:idx val="18"/>
            <c:bubble3D val="0"/>
            <c:spPr>
              <a:ln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A6A0-469B-B822-62D58BEA9304}"/>
              </c:ext>
            </c:extLst>
          </c:dPt>
          <c:cat>
            <c:strRef>
              <c:f>'% VAR 2005-2023 Solicitudes'!$Q$4:$Z$4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  <c:extLst/>
            </c:strRef>
          </c:cat>
          <c:val>
            <c:numRef>
              <c:f>'% VAR 2005-2023 Solicitudes'!$Q$7:$Z$7</c:f>
              <c:numCache>
                <c:formatCode>General</c:formatCode>
                <c:ptCount val="10"/>
                <c:pt idx="0">
                  <c:v>894</c:v>
                </c:pt>
                <c:pt idx="1">
                  <c:v>887</c:v>
                </c:pt>
                <c:pt idx="2">
                  <c:v>929</c:v>
                </c:pt>
                <c:pt idx="3">
                  <c:v>630</c:v>
                </c:pt>
                <c:pt idx="4">
                  <c:v>906</c:v>
                </c:pt>
                <c:pt idx="5">
                  <c:v>935</c:v>
                </c:pt>
                <c:pt idx="6">
                  <c:v>764</c:v>
                </c:pt>
                <c:pt idx="7">
                  <c:v>784</c:v>
                </c:pt>
                <c:pt idx="8">
                  <c:v>842</c:v>
                </c:pt>
                <c:pt idx="9">
                  <c:v>915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6-A6A0-469B-B822-62D58BEA9304}"/>
            </c:ext>
          </c:extLst>
        </c:ser>
        <c:ser>
          <c:idx val="3"/>
          <c:order val="3"/>
          <c:tx>
            <c:strRef>
              <c:f>'% VAR 2005-2023 Solicitudes'!$C$8</c:f>
              <c:strCache>
                <c:ptCount val="1"/>
                <c:pt idx="0">
                  <c:v>% variación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'% VAR 2005-2023 Solicitudes'!$Q$4:$Z$4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  <c:extLst/>
            </c:strRef>
          </c:cat>
          <c:val>
            <c:numRef>
              <c:f>'% VAR 2005-2023 Solicitudes'!$P$8:$Y$8</c:f>
              <c:numCache>
                <c:formatCode>0%</c:formatCode>
                <c:ptCount val="10"/>
                <c:pt idx="0">
                  <c:v>4.8368953880764905E-2</c:v>
                </c:pt>
                <c:pt idx="1">
                  <c:v>-4.07725321888412E-2</c:v>
                </c:pt>
                <c:pt idx="2">
                  <c:v>-7.829977628635347E-3</c:v>
                </c:pt>
                <c:pt idx="3">
                  <c:v>4.7350620067643741E-2</c:v>
                </c:pt>
                <c:pt idx="4">
                  <c:v>-0.32185145317545749</c:v>
                </c:pt>
                <c:pt idx="5">
                  <c:v>0.43809523809523809</c:v>
                </c:pt>
                <c:pt idx="6">
                  <c:v>3.2008830022075052E-2</c:v>
                </c:pt>
                <c:pt idx="7">
                  <c:v>-0.18288770053475936</c:v>
                </c:pt>
                <c:pt idx="8">
                  <c:v>2.6178010471204188E-2</c:v>
                </c:pt>
                <c:pt idx="9">
                  <c:v>7.3979591836734693E-2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7-A6A0-469B-B822-62D58BEA9304}"/>
            </c:ext>
          </c:extLst>
        </c:ser>
        <c:ser>
          <c:idx val="4"/>
          <c:order val="4"/>
          <c:tx>
            <c:strRef>
              <c:f>'% VAR 2005-2023 Solicitudes'!$C$9</c:f>
              <c:strCache>
                <c:ptCount val="1"/>
                <c:pt idx="0">
                  <c:v>Convocatorias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'% VAR 2005-2023 Solicitudes'!$Q$4:$Z$4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  <c:extLst/>
            </c:strRef>
          </c:cat>
          <c:val>
            <c:numRef>
              <c:f>'% VAR 2005-2023 Solicitudes'!$Q$9:$Z$9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A6A0-469B-B822-62D58BEA9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63387664"/>
        <c:axId val="1663386032"/>
      </c:lineChart>
      <c:catAx>
        <c:axId val="166338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63386032"/>
        <c:crosses val="autoZero"/>
        <c:auto val="1"/>
        <c:lblAlgn val="ctr"/>
        <c:lblOffset val="100"/>
        <c:noMultiLvlLbl val="0"/>
      </c:catAx>
      <c:valAx>
        <c:axId val="1663386032"/>
        <c:scaling>
          <c:orientation val="minMax"/>
          <c:max val="2000"/>
          <c:min val="0"/>
        </c:scaling>
        <c:delete val="0"/>
        <c:axPos val="l"/>
        <c:majorGridlines>
          <c:spPr>
            <a:ln w="9525">
              <a:solidFill>
                <a:schemeClr val="tx1">
                  <a:tint val="75000"/>
                  <a:shade val="95000"/>
                  <a:satMod val="105000"/>
                  <a:alpha val="50000"/>
                </a:schemeClr>
              </a:solidFill>
              <a:prstDash val="sysDot"/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082CC5"/>
                </a:solidFill>
              </a:defRPr>
            </a:pPr>
            <a:endParaRPr lang="en-US"/>
          </a:p>
        </c:txPr>
        <c:crossAx val="16633876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solidFill>
                  <a:srgbClr val="082CC5"/>
                </a:solidFill>
              </a:defRPr>
            </a:pPr>
            <a:endParaRPr lang="en-US"/>
          </a:p>
        </c:txPr>
      </c:dTable>
      <c:spPr>
        <a:noFill/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15305762503162"/>
          <c:y val="3.0111478265671374E-2"/>
          <c:w val="0.73508278944936956"/>
          <c:h val="0.84432114117402524"/>
        </c:manualLayout>
      </c:layout>
      <c:lineChart>
        <c:grouping val="stacked"/>
        <c:varyColors val="0"/>
        <c:ser>
          <c:idx val="0"/>
          <c:order val="0"/>
          <c:tx>
            <c:strRef>
              <c:f>OARC!$A$9</c:f>
              <c:strCache>
                <c:ptCount val="1"/>
                <c:pt idx="0">
                  <c:v>CRÉDITOS EN ADMINISTRACIÓN</c:v>
                </c:pt>
              </c:strCache>
            </c:strRef>
          </c:tx>
          <c:spPr>
            <a:ln w="28575" cmpd="sng">
              <a:solidFill>
                <a:srgbClr val="C09621"/>
              </a:solidFill>
            </a:ln>
          </c:spPr>
          <c:cat>
            <c:strRef>
              <c:f>OARC!$N$8:$W$8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*2026</c:v>
                </c:pt>
              </c:strCache>
            </c:strRef>
          </c:cat>
          <c:val>
            <c:numRef>
              <c:f>OARC!$N$9:$W$9</c:f>
              <c:numCache>
                <c:formatCode>_(* #,##0_);_(* \(#,##0\);_(* "-"??_);_(@_)</c:formatCode>
                <c:ptCount val="10"/>
                <c:pt idx="0">
                  <c:v>6449</c:v>
                </c:pt>
                <c:pt idx="1">
                  <c:v>6839</c:v>
                </c:pt>
                <c:pt idx="2">
                  <c:v>7083</c:v>
                </c:pt>
                <c:pt idx="3">
                  <c:v>6889</c:v>
                </c:pt>
                <c:pt idx="4">
                  <c:v>7013</c:v>
                </c:pt>
                <c:pt idx="5">
                  <c:v>7129</c:v>
                </c:pt>
                <c:pt idx="6">
                  <c:v>7288</c:v>
                </c:pt>
                <c:pt idx="7">
                  <c:v>7213</c:v>
                </c:pt>
                <c:pt idx="8">
                  <c:v>7172</c:v>
                </c:pt>
                <c:pt idx="9">
                  <c:v>6874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74-4D9C-9290-D24ECCD4F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7968592"/>
        <c:axId val="1997974576"/>
      </c:lineChart>
      <c:catAx>
        <c:axId val="199796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97974576"/>
        <c:crosses val="autoZero"/>
        <c:auto val="1"/>
        <c:lblAlgn val="ctr"/>
        <c:lblOffset val="100"/>
        <c:noMultiLvlLbl val="0"/>
      </c:catAx>
      <c:valAx>
        <c:axId val="1997974576"/>
        <c:scaling>
          <c:orientation val="minMax"/>
          <c:max val="8000"/>
          <c:min val="5000"/>
        </c:scaling>
        <c:delete val="0"/>
        <c:axPos val="l"/>
        <c:majorGridlines>
          <c:spPr>
            <a:ln>
              <a:solidFill>
                <a:schemeClr val="bg1">
                  <a:lumMod val="75000"/>
                  <a:alpha val="69000"/>
                </a:schemeClr>
              </a:solidFill>
              <a:prstDash val="sysDot"/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ln>
            <a:prstDash val="sysDot"/>
          </a:ln>
        </c:spPr>
        <c:txPr>
          <a:bodyPr/>
          <a:lstStyle/>
          <a:p>
            <a:pPr>
              <a:defRPr baseline="0">
                <a:solidFill>
                  <a:srgbClr val="082CC5"/>
                </a:solidFill>
              </a:defRPr>
            </a:pPr>
            <a:endParaRPr lang="en-US"/>
          </a:p>
        </c:txPr>
        <c:crossAx val="19979685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aseline="0">
                <a:solidFill>
                  <a:srgbClr val="082CC5"/>
                </a:solidFill>
              </a:defRPr>
            </a:pPr>
            <a:endParaRPr lang="en-US"/>
          </a:p>
        </c:txPr>
      </c:dTable>
    </c:plotArea>
    <c:plotVisOnly val="1"/>
    <c:dispBlanksAs val="zero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7444982675157E-2"/>
          <c:y val="3.2329808899146641E-2"/>
          <c:w val="0.89230012768480393"/>
          <c:h val="0.469024748708808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'POBL OBJETIVO RECIB '!$P$12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7C7C7"/>
            </a:solidFill>
            <a:ln>
              <a:solidFill>
                <a:srgbClr val="C7C7C7"/>
              </a:solidFill>
            </a:ln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'!$P$13:$P$18</c:f>
              <c:numCache>
                <c:formatCode>_(* #,##0_);_(* \(#,##0\);_(* "-"??_);_(@_)</c:formatCode>
                <c:ptCount val="6"/>
                <c:pt idx="0">
                  <c:v>289</c:v>
                </c:pt>
                <c:pt idx="1">
                  <c:v>983</c:v>
                </c:pt>
                <c:pt idx="2">
                  <c:v>65</c:v>
                </c:pt>
                <c:pt idx="3">
                  <c:v>76</c:v>
                </c:pt>
                <c:pt idx="4">
                  <c:v>110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5C-40E3-8762-4824BD2E8630}"/>
            </c:ext>
          </c:extLst>
        </c:ser>
        <c:ser>
          <c:idx val="1"/>
          <c:order val="1"/>
          <c:tx>
            <c:strRef>
              <c:f>'POBL OBJETIVO RECIB '!$Q$12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FE67"/>
            </a:solidFill>
            <a:ln>
              <a:noFill/>
            </a:ln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'!$Q$13:$Q$18</c:f>
              <c:numCache>
                <c:formatCode>_(* #,##0_);_(* \(#,##0\);_(* "-"??_);_(@_)</c:formatCode>
                <c:ptCount val="6"/>
                <c:pt idx="0">
                  <c:v>282</c:v>
                </c:pt>
                <c:pt idx="1">
                  <c:v>887</c:v>
                </c:pt>
                <c:pt idx="2">
                  <c:v>58</c:v>
                </c:pt>
                <c:pt idx="3">
                  <c:v>104</c:v>
                </c:pt>
                <c:pt idx="4">
                  <c:v>109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5C-40E3-8762-4824BD2E8630}"/>
            </c:ext>
          </c:extLst>
        </c:ser>
        <c:ser>
          <c:idx val="2"/>
          <c:order val="2"/>
          <c:tx>
            <c:strRef>
              <c:f>'POBL OBJETIVO RECIB '!$R$12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8186FB"/>
            </a:solidFill>
            <a:ln>
              <a:noFill/>
            </a:ln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'!$R$13:$R$18</c:f>
              <c:numCache>
                <c:formatCode>_(* #,##0_);_(* \(#,##0\);_(* "-"??_);_(@_)</c:formatCode>
                <c:ptCount val="6"/>
                <c:pt idx="0">
                  <c:v>312</c:v>
                </c:pt>
                <c:pt idx="1">
                  <c:v>902</c:v>
                </c:pt>
                <c:pt idx="2">
                  <c:v>69</c:v>
                </c:pt>
                <c:pt idx="3">
                  <c:v>61</c:v>
                </c:pt>
                <c:pt idx="4">
                  <c:v>96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5C-40E3-8762-4824BD2E8630}"/>
            </c:ext>
          </c:extLst>
        </c:ser>
        <c:ser>
          <c:idx val="3"/>
          <c:order val="3"/>
          <c:tx>
            <c:strRef>
              <c:f>'POBL OBJETIVO RECIB '!$S$12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EF6B71"/>
            </a:solidFill>
            <a:ln>
              <a:noFill/>
            </a:ln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'!$S$13:$S$18</c:f>
              <c:numCache>
                <c:formatCode>_(* #,##0_);_(* \(#,##0\);_(* "-"??_);_(@_)</c:formatCode>
                <c:ptCount val="6"/>
                <c:pt idx="0">
                  <c:v>216</c:v>
                </c:pt>
                <c:pt idx="1">
                  <c:v>604</c:v>
                </c:pt>
                <c:pt idx="2">
                  <c:v>45</c:v>
                </c:pt>
                <c:pt idx="3">
                  <c:v>46</c:v>
                </c:pt>
                <c:pt idx="4">
                  <c:v>53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5C-40E3-8762-4824BD2E8630}"/>
            </c:ext>
          </c:extLst>
        </c:ser>
        <c:ser>
          <c:idx val="4"/>
          <c:order val="4"/>
          <c:tx>
            <c:strRef>
              <c:f>'POBL OBJETIVO RECIB '!$T$12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F661"/>
            </a:solidFill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'!$T$13:$T$18</c:f>
              <c:numCache>
                <c:formatCode>_(* #,##0_);_(* \(#,##0\);_(* "-"??_);_(@_)</c:formatCode>
                <c:ptCount val="6"/>
                <c:pt idx="0">
                  <c:v>285</c:v>
                </c:pt>
                <c:pt idx="1">
                  <c:v>669</c:v>
                </c:pt>
                <c:pt idx="2">
                  <c:v>65</c:v>
                </c:pt>
                <c:pt idx="3">
                  <c:v>72</c:v>
                </c:pt>
                <c:pt idx="4">
                  <c:v>75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5C-40E3-8762-4824BD2E8630}"/>
            </c:ext>
          </c:extLst>
        </c:ser>
        <c:ser>
          <c:idx val="5"/>
          <c:order val="5"/>
          <c:tx>
            <c:strRef>
              <c:f>'POBL OBJETIVO RECIB '!$U$12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84848"/>
            </a:solidFill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'!$U$13:$U$18</c:f>
              <c:numCache>
                <c:formatCode>_(* #,##0_);_(* \(#,##0\);_(* "-"??_);_(@_)</c:formatCode>
                <c:ptCount val="6"/>
                <c:pt idx="0">
                  <c:v>258</c:v>
                </c:pt>
                <c:pt idx="1">
                  <c:v>691</c:v>
                </c:pt>
                <c:pt idx="2">
                  <c:v>72</c:v>
                </c:pt>
                <c:pt idx="3">
                  <c:v>93</c:v>
                </c:pt>
                <c:pt idx="4">
                  <c:v>72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5C-40E3-8762-4824BD2E8630}"/>
            </c:ext>
          </c:extLst>
        </c:ser>
        <c:ser>
          <c:idx val="6"/>
          <c:order val="6"/>
          <c:tx>
            <c:strRef>
              <c:f>'POBL OBJETIVO RECIB '!$V$12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64C92F"/>
            </a:solidFill>
            <a:ln>
              <a:noFill/>
            </a:ln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'!$V$13:$V$18</c:f>
              <c:numCache>
                <c:formatCode>_(* #,##0_);_(* \(#,##0\);_(* "-"??_);_(@_)</c:formatCode>
                <c:ptCount val="6"/>
                <c:pt idx="0">
                  <c:v>189</c:v>
                </c:pt>
                <c:pt idx="1">
                  <c:v>647</c:v>
                </c:pt>
                <c:pt idx="2">
                  <c:v>45</c:v>
                </c:pt>
                <c:pt idx="3">
                  <c:v>69</c:v>
                </c:pt>
                <c:pt idx="4">
                  <c:v>70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5C-40E3-8762-4824BD2E8630}"/>
            </c:ext>
          </c:extLst>
        </c:ser>
        <c:ser>
          <c:idx val="7"/>
          <c:order val="7"/>
          <c:tx>
            <c:strRef>
              <c:f>'POBL OBJETIVO RECIB '!$W$12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F55F9"/>
            </a:solidFill>
            <a:ln>
              <a:noFill/>
            </a:ln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'!$W$13:$W$18</c:f>
              <c:numCache>
                <c:formatCode>_(* #,##0_);_(* \(#,##0\);_(* "-"??_);_(@_)</c:formatCode>
                <c:ptCount val="6"/>
                <c:pt idx="0">
                  <c:v>170</c:v>
                </c:pt>
                <c:pt idx="1">
                  <c:v>652</c:v>
                </c:pt>
                <c:pt idx="2">
                  <c:v>45</c:v>
                </c:pt>
                <c:pt idx="3">
                  <c:v>68</c:v>
                </c:pt>
                <c:pt idx="4">
                  <c:v>88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95C-40E3-8762-4824BD2E8630}"/>
            </c:ext>
          </c:extLst>
        </c:ser>
        <c:ser>
          <c:idx val="8"/>
          <c:order val="8"/>
          <c:tx>
            <c:strRef>
              <c:f>'POBL OBJETIVO RECIB '!$X$12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EC3646"/>
            </a:solidFill>
          </c:spPr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'!$X$13:$X$18</c:f>
              <c:numCache>
                <c:formatCode>_(* #,##0_);_(* \(#,##0\);_(* "-"??_);_(@_)</c:formatCode>
                <c:ptCount val="6"/>
                <c:pt idx="0">
                  <c:v>240</c:v>
                </c:pt>
                <c:pt idx="1">
                  <c:v>701</c:v>
                </c:pt>
                <c:pt idx="2">
                  <c:v>66</c:v>
                </c:pt>
                <c:pt idx="3">
                  <c:v>62</c:v>
                </c:pt>
                <c:pt idx="4">
                  <c:v>88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5C-40E3-8762-4824BD2E8630}"/>
            </c:ext>
          </c:extLst>
        </c:ser>
        <c:ser>
          <c:idx val="9"/>
          <c:order val="9"/>
          <c:tx>
            <c:strRef>
              <c:f>'POBL OBJETIVO RECIB '!$Y$12</c:f>
              <c:strCache>
                <c:ptCount val="1"/>
                <c:pt idx="0">
                  <c:v>2026*</c:v>
                </c:pt>
              </c:strCache>
            </c:strRef>
          </c:tx>
          <c:invertIfNegative val="0"/>
          <c:cat>
            <c:strRef>
              <c:f>'POBL OBJETIVO RECIB '!$A$13:$A$18</c:f>
              <c:strCache>
                <c:ptCount val="6"/>
                <c:pt idx="0">
                  <c:v>INGENIERÍA Y TECNOLOGÍA</c:v>
                </c:pt>
                <c:pt idx="1">
                  <c:v>SOCIALES Y ADMINISTRATIVAS</c:v>
                </c:pt>
                <c:pt idx="2">
                  <c:v>NATURALES Y EXACTAS</c:v>
                </c:pt>
                <c:pt idx="3">
                  <c:v>SALUD</c:v>
                </c:pt>
                <c:pt idx="4">
                  <c:v>EDUCACIÓN Y HUMANIDADES</c:v>
                </c:pt>
                <c:pt idx="5">
                  <c:v>AGROPECUARIAS</c:v>
                </c:pt>
              </c:strCache>
            </c:strRef>
          </c:cat>
          <c:val>
            <c:numRef>
              <c:f>'POBL OBJETIVO RECIB '!$Y$13:$Y$18</c:f>
              <c:numCache>
                <c:formatCode>0</c:formatCode>
                <c:ptCount val="6"/>
                <c:pt idx="0">
                  <c:v>262</c:v>
                </c:pt>
                <c:pt idx="1">
                  <c:v>745</c:v>
                </c:pt>
                <c:pt idx="2">
                  <c:v>60</c:v>
                </c:pt>
                <c:pt idx="3">
                  <c:v>87</c:v>
                </c:pt>
                <c:pt idx="4">
                  <c:v>79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95C-40E3-8762-4824BD2E8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6796096"/>
        <c:axId val="1876798272"/>
      </c:barChart>
      <c:catAx>
        <c:axId val="187679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876798272"/>
        <c:crosses val="autoZero"/>
        <c:auto val="1"/>
        <c:lblAlgn val="ctr"/>
        <c:lblOffset val="100"/>
        <c:noMultiLvlLbl val="0"/>
      </c:catAx>
      <c:valAx>
        <c:axId val="18767982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65000"/>
                  <a:alpha val="60000"/>
                </a:schemeClr>
              </a:solidFill>
              <a:prstDash val="sysDot"/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ln>
            <a:solidFill>
              <a:schemeClr val="bg1">
                <a:lumMod val="65000"/>
                <a:alpha val="28000"/>
              </a:schemeClr>
            </a:solidFill>
            <a:prstDash val="sysDot"/>
          </a:ln>
        </c:spPr>
        <c:txPr>
          <a:bodyPr/>
          <a:lstStyle/>
          <a:p>
            <a:pPr>
              <a:defRPr baseline="0">
                <a:solidFill>
                  <a:srgbClr val="082CC5"/>
                </a:solidFill>
              </a:defRPr>
            </a:pPr>
            <a:endParaRPr lang="en-US"/>
          </a:p>
        </c:txPr>
        <c:crossAx val="1876796096"/>
        <c:crosses val="autoZero"/>
        <c:crossBetween val="between"/>
        <c:majorUnit val="250"/>
      </c:valAx>
      <c:dTable>
        <c:showHorzBorder val="1"/>
        <c:showVertBorder val="1"/>
        <c:showOutline val="1"/>
        <c:showKeys val="1"/>
        <c:spPr>
          <a:ln>
            <a:solidFill>
              <a:schemeClr val="bg1">
                <a:lumMod val="65000"/>
              </a:schemeClr>
            </a:solidFill>
            <a:prstDash val="solid"/>
          </a:ln>
        </c:spPr>
        <c:txPr>
          <a:bodyPr/>
          <a:lstStyle/>
          <a:p>
            <a:pPr rtl="0">
              <a:defRPr sz="900" baseline="0">
                <a:solidFill>
                  <a:srgbClr val="082CC5"/>
                </a:solidFill>
              </a:defRPr>
            </a:pPr>
            <a:endParaRPr lang="en-US"/>
          </a:p>
        </c:txPr>
      </c:dTable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532306369676816E-2"/>
          <c:y val="1.8357551584074545E-2"/>
          <c:w val="0.89463307973860273"/>
          <c:h val="0.47068606382243361"/>
        </c:manualLayout>
      </c:layout>
      <c:barChart>
        <c:barDir val="col"/>
        <c:grouping val="clustered"/>
        <c:varyColors val="0"/>
        <c:ser>
          <c:idx val="14"/>
          <c:order val="14"/>
          <c:tx>
            <c:strRef>
              <c:f>'POBL OBJETIVO RECIB '!$P$63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'!$P$64:$P$69</c:f>
              <c:numCache>
                <c:formatCode>0</c:formatCode>
                <c:ptCount val="6"/>
                <c:pt idx="0">
                  <c:v>307</c:v>
                </c:pt>
                <c:pt idx="1">
                  <c:v>947</c:v>
                </c:pt>
                <c:pt idx="2">
                  <c:v>238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A4-4F96-997D-5453EB814207}"/>
            </c:ext>
          </c:extLst>
        </c:ser>
        <c:ser>
          <c:idx val="15"/>
          <c:order val="15"/>
          <c:tx>
            <c:strRef>
              <c:f>'POBL OBJETIVO RECIB '!$Q$63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'!$Q$64:$Q$69</c:f>
              <c:numCache>
                <c:formatCode>0</c:formatCode>
                <c:ptCount val="6"/>
                <c:pt idx="0">
                  <c:v>275</c:v>
                </c:pt>
                <c:pt idx="1">
                  <c:v>875</c:v>
                </c:pt>
                <c:pt idx="2">
                  <c:v>255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A4-4F96-997D-5453EB814207}"/>
            </c:ext>
          </c:extLst>
        </c:ser>
        <c:ser>
          <c:idx val="16"/>
          <c:order val="16"/>
          <c:tx>
            <c:strRef>
              <c:f>'POBL OBJETIVO RECIB '!$R$63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'!$R$64:$R$69</c:f>
              <c:numCache>
                <c:formatCode>0</c:formatCode>
                <c:ptCount val="6"/>
                <c:pt idx="0">
                  <c:v>313</c:v>
                </c:pt>
                <c:pt idx="1">
                  <c:v>871</c:v>
                </c:pt>
                <c:pt idx="2">
                  <c:v>223</c:v>
                </c:pt>
                <c:pt idx="3">
                  <c:v>35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A4-4F96-997D-5453EB814207}"/>
            </c:ext>
          </c:extLst>
        </c:ser>
        <c:ser>
          <c:idx val="17"/>
          <c:order val="17"/>
          <c:tx>
            <c:strRef>
              <c:f>'POBL OBJETIVO RECIB '!$S$63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'!$S$64:$S$69</c:f>
              <c:numCache>
                <c:formatCode>0</c:formatCode>
                <c:ptCount val="6"/>
                <c:pt idx="0">
                  <c:v>182</c:v>
                </c:pt>
                <c:pt idx="1">
                  <c:v>597</c:v>
                </c:pt>
                <c:pt idx="2">
                  <c:v>154</c:v>
                </c:pt>
                <c:pt idx="3">
                  <c:v>32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A4-4F96-997D-5453EB814207}"/>
            </c:ext>
          </c:extLst>
        </c:ser>
        <c:ser>
          <c:idx val="18"/>
          <c:order val="18"/>
          <c:tx>
            <c:strRef>
              <c:f>'POBL OBJETIVO RECIB '!$T$63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'!$T$64:$T$69</c:f>
              <c:numCache>
                <c:formatCode>0</c:formatCode>
                <c:ptCount val="6"/>
                <c:pt idx="0">
                  <c:v>240</c:v>
                </c:pt>
                <c:pt idx="1">
                  <c:v>693</c:v>
                </c:pt>
                <c:pt idx="2">
                  <c:v>177</c:v>
                </c:pt>
                <c:pt idx="3">
                  <c:v>52</c:v>
                </c:pt>
                <c:pt idx="4">
                  <c:v>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A4-4F96-997D-5453EB814207}"/>
            </c:ext>
          </c:extLst>
        </c:ser>
        <c:ser>
          <c:idx val="19"/>
          <c:order val="19"/>
          <c:tx>
            <c:strRef>
              <c:f>'POBL OBJETIVO RECIB '!$U$63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'!$U$64:$U$69</c:f>
              <c:numCache>
                <c:formatCode>0</c:formatCode>
                <c:ptCount val="6"/>
                <c:pt idx="0">
                  <c:v>237</c:v>
                </c:pt>
                <c:pt idx="1">
                  <c:v>697</c:v>
                </c:pt>
                <c:pt idx="2">
                  <c:v>194</c:v>
                </c:pt>
                <c:pt idx="3">
                  <c:v>46</c:v>
                </c:pt>
                <c:pt idx="4">
                  <c:v>14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A4-4F96-997D-5453EB814207}"/>
            </c:ext>
          </c:extLst>
        </c:ser>
        <c:ser>
          <c:idx val="20"/>
          <c:order val="20"/>
          <c:tx>
            <c:strRef>
              <c:f>'POBL OBJETIVO RECIB '!$V$63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'POBL OBJETIVO RECIB '!$A$64:$A$70</c:f>
              <c:strCache>
                <c:ptCount val="7"/>
                <c:pt idx="0">
                  <c:v>20 A 25</c:v>
                </c:pt>
                <c:pt idx="1">
                  <c:v>26 A 30</c:v>
                </c:pt>
                <c:pt idx="2">
                  <c:v>31 A 35</c:v>
                </c:pt>
                <c:pt idx="3">
                  <c:v>36 A 40</c:v>
                </c:pt>
                <c:pt idx="4">
                  <c:v>41 A 45</c:v>
                </c:pt>
                <c:pt idx="5">
                  <c:v>46 A 50</c:v>
                </c:pt>
                <c:pt idx="6">
                  <c:v>MAYOR A 50</c:v>
                </c:pt>
              </c:strCache>
            </c:strRef>
          </c:cat>
          <c:val>
            <c:numRef>
              <c:f>'POBL OBJETIVO RECIB '!$V$64:$V$70</c:f>
              <c:numCache>
                <c:formatCode>0</c:formatCode>
                <c:ptCount val="7"/>
                <c:pt idx="0">
                  <c:v>224</c:v>
                </c:pt>
                <c:pt idx="1">
                  <c:v>600</c:v>
                </c:pt>
                <c:pt idx="2">
                  <c:v>149</c:v>
                </c:pt>
                <c:pt idx="3">
                  <c:v>41</c:v>
                </c:pt>
                <c:pt idx="4">
                  <c:v>8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CA4-4F96-997D-5453EB814207}"/>
            </c:ext>
          </c:extLst>
        </c:ser>
        <c:ser>
          <c:idx val="21"/>
          <c:order val="21"/>
          <c:tx>
            <c:strRef>
              <c:f>'POBL OBJETIVO RECIB '!$W$63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val>
            <c:numRef>
              <c:f>'POBL OBJETIVO RECIB '!$W$64:$W$70</c:f>
              <c:numCache>
                <c:formatCode>0</c:formatCode>
                <c:ptCount val="7"/>
                <c:pt idx="0">
                  <c:v>199</c:v>
                </c:pt>
                <c:pt idx="1">
                  <c:v>559</c:v>
                </c:pt>
                <c:pt idx="2">
                  <c:v>189</c:v>
                </c:pt>
                <c:pt idx="3">
                  <c:v>60</c:v>
                </c:pt>
                <c:pt idx="4">
                  <c:v>14</c:v>
                </c:pt>
                <c:pt idx="5">
                  <c:v>5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CA4-4F96-997D-5453EB814207}"/>
            </c:ext>
          </c:extLst>
        </c:ser>
        <c:ser>
          <c:idx val="22"/>
          <c:order val="22"/>
          <c:tx>
            <c:strRef>
              <c:f>'POBL OBJETIVO RECIB '!$X$63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val>
            <c:numRef>
              <c:f>'POBL OBJETIVO RECIB '!$X$64:$X$70</c:f>
              <c:numCache>
                <c:formatCode>0</c:formatCode>
                <c:ptCount val="7"/>
                <c:pt idx="0">
                  <c:v>237</c:v>
                </c:pt>
                <c:pt idx="1">
                  <c:v>662</c:v>
                </c:pt>
                <c:pt idx="2">
                  <c:v>193</c:v>
                </c:pt>
                <c:pt idx="3">
                  <c:v>47</c:v>
                </c:pt>
                <c:pt idx="4">
                  <c:v>18</c:v>
                </c:pt>
                <c:pt idx="5">
                  <c:v>6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A4-4F96-997D-5453EB814207}"/>
            </c:ext>
          </c:extLst>
        </c:ser>
        <c:ser>
          <c:idx val="23"/>
          <c:order val="23"/>
          <c:tx>
            <c:strRef>
              <c:f>'POBL OBJETIVO RECIB '!$Y$63</c:f>
              <c:strCache>
                <c:ptCount val="1"/>
                <c:pt idx="0">
                  <c:v>2026*</c:v>
                </c:pt>
              </c:strCache>
            </c:strRef>
          </c:tx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val>
            <c:numRef>
              <c:f>'POBL OBJETIVO RECIB '!$Y$64:$Y$70</c:f>
              <c:numCache>
                <c:formatCode>_(* #,##0_);_(* \(#,##0\);_(* "-"??_);_(@_)</c:formatCode>
                <c:ptCount val="7"/>
                <c:pt idx="0">
                  <c:v>300</c:v>
                </c:pt>
                <c:pt idx="1">
                  <c:v>660</c:v>
                </c:pt>
                <c:pt idx="2">
                  <c:v>209</c:v>
                </c:pt>
                <c:pt idx="3">
                  <c:v>39</c:v>
                </c:pt>
                <c:pt idx="4">
                  <c:v>20</c:v>
                </c:pt>
                <c:pt idx="5">
                  <c:v>11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CA4-4F96-997D-5453EB814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7858368"/>
        <c:axId val="18778551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'POBL OBJETIVO RECIB '!$B$63</c15:sqref>
                        </c15:formulaRef>
                      </c:ext>
                    </c:extLst>
                    <c:strCache>
                      <c:ptCount val="1"/>
                      <c:pt idx="0">
                        <c:v>2003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'POBL OBJETIVO RECIB '!$B$64:$B$69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110</c:v>
                      </c:pt>
                      <c:pt idx="1">
                        <c:v>201</c:v>
                      </c:pt>
                      <c:pt idx="2">
                        <c:v>24</c:v>
                      </c:pt>
                      <c:pt idx="3">
                        <c:v>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6CA4-4F96-997D-5453EB814207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'!$C$63</c15:sqref>
                        </c15:formulaRef>
                      </c:ext>
                    </c:extLst>
                    <c:strCache>
                      <c:ptCount val="1"/>
                      <c:pt idx="0">
                        <c:v>2004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'!$C$64:$C$69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91</c:v>
                      </c:pt>
                      <c:pt idx="1">
                        <c:v>220</c:v>
                      </c:pt>
                      <c:pt idx="2">
                        <c:v>25</c:v>
                      </c:pt>
                      <c:pt idx="3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CA4-4F96-997D-5453EB814207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'!$D$63</c15:sqref>
                        </c15:formulaRef>
                      </c:ext>
                    </c:extLst>
                    <c:strCache>
                      <c:ptCount val="1"/>
                      <c:pt idx="0">
                        <c:v>2005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'!$D$64:$D$69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127</c:v>
                      </c:pt>
                      <c:pt idx="1">
                        <c:v>324</c:v>
                      </c:pt>
                      <c:pt idx="2">
                        <c:v>43</c:v>
                      </c:pt>
                      <c:pt idx="3">
                        <c:v>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CA4-4F96-997D-5453EB814207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'!$E$63</c15:sqref>
                        </c15:formulaRef>
                      </c:ext>
                    </c:extLst>
                    <c:strCache>
                      <c:ptCount val="1"/>
                      <c:pt idx="0">
                        <c:v>2006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'!$E$64:$E$69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159</c:v>
                      </c:pt>
                      <c:pt idx="1">
                        <c:v>324</c:v>
                      </c:pt>
                      <c:pt idx="2">
                        <c:v>32</c:v>
                      </c:pt>
                      <c:pt idx="3">
                        <c:v>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CA4-4F96-997D-5453EB814207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'!$F$63</c15:sqref>
                        </c15:formulaRef>
                      </c:ext>
                    </c:extLst>
                    <c:strCache>
                      <c:ptCount val="1"/>
                      <c:pt idx="0">
                        <c:v>2007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'!$F$64:$F$69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177</c:v>
                      </c:pt>
                      <c:pt idx="1">
                        <c:v>402</c:v>
                      </c:pt>
                      <c:pt idx="2">
                        <c:v>49</c:v>
                      </c:pt>
                      <c:pt idx="3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CA4-4F96-997D-5453EB814207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'!$G$63</c15:sqref>
                        </c15:formulaRef>
                      </c:ext>
                    </c:extLst>
                    <c:strCache>
                      <c:ptCount val="1"/>
                      <c:pt idx="0">
                        <c:v>2008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'!$G$64:$G$69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234</c:v>
                      </c:pt>
                      <c:pt idx="1">
                        <c:v>451</c:v>
                      </c:pt>
                      <c:pt idx="2">
                        <c:v>82</c:v>
                      </c:pt>
                      <c:pt idx="3">
                        <c:v>12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CA4-4F96-997D-5453EB814207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'!$H$63</c15:sqref>
                        </c15:formulaRef>
                      </c:ext>
                    </c:extLst>
                    <c:strCache>
                      <c:ptCount val="1"/>
                      <c:pt idx="0">
                        <c:v>2009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'!$H$64:$H$69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300</c:v>
                      </c:pt>
                      <c:pt idx="1">
                        <c:v>580</c:v>
                      </c:pt>
                      <c:pt idx="2">
                        <c:v>118</c:v>
                      </c:pt>
                      <c:pt idx="3">
                        <c:v>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CA4-4F96-997D-5453EB814207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'!$I$63</c15:sqref>
                        </c15:formulaRef>
                      </c:ext>
                    </c:extLst>
                    <c:strCache>
                      <c:ptCount val="1"/>
                      <c:pt idx="0">
                        <c:v>2010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'!$I$64:$I$69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364</c:v>
                      </c:pt>
                      <c:pt idx="1">
                        <c:v>715</c:v>
                      </c:pt>
                      <c:pt idx="2">
                        <c:v>137</c:v>
                      </c:pt>
                      <c:pt idx="3">
                        <c:v>47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6CA4-4F96-997D-5453EB814207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'!$J$63</c15:sqref>
                        </c15:formulaRef>
                      </c:ext>
                    </c:extLst>
                    <c:strCache>
                      <c:ptCount val="1"/>
                      <c:pt idx="0">
                        <c:v>2011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'!$J$64:$J$67</c15:sqref>
                        </c15:formulaRef>
                      </c:ext>
                    </c:extLst>
                    <c:numCache>
                      <c:formatCode>0</c:formatCode>
                      <c:ptCount val="4"/>
                      <c:pt idx="0">
                        <c:v>333</c:v>
                      </c:pt>
                      <c:pt idx="1">
                        <c:v>778</c:v>
                      </c:pt>
                      <c:pt idx="2">
                        <c:v>161</c:v>
                      </c:pt>
                      <c:pt idx="3">
                        <c:v>34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6CA4-4F96-997D-5453EB814207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'!$K$63</c15:sqref>
                        </c15:formulaRef>
                      </c:ext>
                    </c:extLst>
                    <c:strCache>
                      <c:ptCount val="1"/>
                      <c:pt idx="0">
                        <c:v>2012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'!$K$64:$K$69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268</c:v>
                      </c:pt>
                      <c:pt idx="1">
                        <c:v>687</c:v>
                      </c:pt>
                      <c:pt idx="2">
                        <c:v>126</c:v>
                      </c:pt>
                      <c:pt idx="3">
                        <c:v>38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6CA4-4F96-997D-5453EB814207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'!$L$63</c15:sqref>
                        </c15:formulaRef>
                      </c:ext>
                    </c:extLst>
                    <c:strCache>
                      <c:ptCount val="1"/>
                      <c:pt idx="0">
                        <c:v>2013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'!$L$64:$L$69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337</c:v>
                      </c:pt>
                      <c:pt idx="1">
                        <c:v>835</c:v>
                      </c:pt>
                      <c:pt idx="2">
                        <c:v>192</c:v>
                      </c:pt>
                      <c:pt idx="3">
                        <c:v>60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6CA4-4F96-997D-5453EB814207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'!$M$63</c15:sqref>
                        </c15:formulaRef>
                      </c:ext>
                    </c:extLst>
                    <c:strCache>
                      <c:ptCount val="1"/>
                      <c:pt idx="0">
                        <c:v>2014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'!$M$64:$M$69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306</c:v>
                      </c:pt>
                      <c:pt idx="1">
                        <c:v>839</c:v>
                      </c:pt>
                      <c:pt idx="2">
                        <c:v>209</c:v>
                      </c:pt>
                      <c:pt idx="3">
                        <c:v>48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6CA4-4F96-997D-5453EB814207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'!$N$63</c15:sqref>
                        </c15:formulaRef>
                      </c:ext>
                    </c:extLst>
                    <c:strCache>
                      <c:ptCount val="1"/>
                      <c:pt idx="0">
                        <c:v>2015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'!$O$64:$O$69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340</c:v>
                      </c:pt>
                      <c:pt idx="1">
                        <c:v>936</c:v>
                      </c:pt>
                      <c:pt idx="2">
                        <c:v>224</c:v>
                      </c:pt>
                      <c:pt idx="3">
                        <c:v>38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6CA4-4F96-997D-5453EB814207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'!$O$63</c15:sqref>
                        </c15:formulaRef>
                      </c:ext>
                    </c:extLst>
                    <c:strCache>
                      <c:ptCount val="1"/>
                      <c:pt idx="0">
                        <c:v>2016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'!$A$64:$A$70</c15:sqref>
                        </c15:formulaRef>
                      </c:ext>
                    </c:extLst>
                    <c:strCache>
                      <c:ptCount val="7"/>
                      <c:pt idx="0">
                        <c:v>20 A 25</c:v>
                      </c:pt>
                      <c:pt idx="1">
                        <c:v>26 A 30</c:v>
                      </c:pt>
                      <c:pt idx="2">
                        <c:v>31 A 35</c:v>
                      </c:pt>
                      <c:pt idx="3">
                        <c:v>36 A 40</c:v>
                      </c:pt>
                      <c:pt idx="4">
                        <c:v>41 A 45</c:v>
                      </c:pt>
                      <c:pt idx="5">
                        <c:v>46 A 50</c:v>
                      </c:pt>
                      <c:pt idx="6">
                        <c:v>MAYOR A 50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'POBL OBJETIVO RECIB '!$O$64:$O$69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340</c:v>
                      </c:pt>
                      <c:pt idx="1">
                        <c:v>936</c:v>
                      </c:pt>
                      <c:pt idx="2">
                        <c:v>224</c:v>
                      </c:pt>
                      <c:pt idx="3">
                        <c:v>38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6CA4-4F96-997D-5453EB814207}"/>
                  </c:ext>
                </c:extLst>
              </c15:ser>
            </c15:filteredBarSeries>
          </c:ext>
        </c:extLst>
      </c:barChart>
      <c:catAx>
        <c:axId val="187785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82CC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7855104"/>
        <c:crosses val="autoZero"/>
        <c:auto val="1"/>
        <c:lblAlgn val="ctr"/>
        <c:lblOffset val="100"/>
        <c:noMultiLvlLbl val="0"/>
      </c:catAx>
      <c:valAx>
        <c:axId val="187785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  <a:alpha val="60000"/>
                </a:schemeClr>
              </a:solidFill>
              <a:prstDash val="sysDot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ysDot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82CC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7858368"/>
        <c:crosses val="autoZero"/>
        <c:crossBetween val="between"/>
        <c:majorUnit val="20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82CC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baseline="0">
          <a:solidFill>
            <a:srgbClr val="082CC5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359715475658624E-2"/>
          <c:y val="6.3508683221208895E-2"/>
          <c:w val="0.90501329972855538"/>
          <c:h val="0.447417437971852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'POBL OBJETIVO RECIB '!$L$103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7C7C7"/>
            </a:solidFill>
            <a:ln>
              <a:noFill/>
            </a:ln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'!$L$104:$L$107</c:f>
              <c:numCache>
                <c:formatCode>_(* #,##0_);_(* \(#,##0\);_(* "-"??_);_(@_)</c:formatCode>
                <c:ptCount val="4"/>
                <c:pt idx="0">
                  <c:v>12</c:v>
                </c:pt>
                <c:pt idx="1">
                  <c:v>22</c:v>
                </c:pt>
                <c:pt idx="2">
                  <c:v>66</c:v>
                </c:pt>
                <c:pt idx="3">
                  <c:v>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EB-45FD-B1E8-CF523AEA6291}"/>
            </c:ext>
          </c:extLst>
        </c:ser>
        <c:ser>
          <c:idx val="1"/>
          <c:order val="1"/>
          <c:tx>
            <c:strRef>
              <c:f>'POBL OBJETIVO RECIB '!$M$103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8186FB"/>
            </a:solidFill>
            <a:ln>
              <a:noFill/>
            </a:ln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'!$M$104:$M$107</c:f>
              <c:numCache>
                <c:formatCode>_(* #,##0_);_(* \(#,##0\);_(* "-"??_);_(@_)</c:formatCode>
                <c:ptCount val="4"/>
                <c:pt idx="0">
                  <c:v>19</c:v>
                </c:pt>
                <c:pt idx="1">
                  <c:v>13</c:v>
                </c:pt>
                <c:pt idx="2">
                  <c:v>77</c:v>
                </c:pt>
                <c:pt idx="3">
                  <c:v>1341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EB-45FD-B1E8-CF523AEA6291}"/>
            </c:ext>
          </c:extLst>
        </c:ser>
        <c:ser>
          <c:idx val="2"/>
          <c:order val="2"/>
          <c:tx>
            <c:strRef>
              <c:f>'POBL OBJETIVO RECIB '!$N$103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EF6B71"/>
            </a:solidFill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'!$N$104:$N$107</c:f>
              <c:numCache>
                <c:formatCode>_(* #,##0_);_(* \(#,##0\);_(* "-"??_);_(@_)</c:formatCode>
                <c:ptCount val="4"/>
                <c:pt idx="0">
                  <c:v>12</c:v>
                </c:pt>
                <c:pt idx="1">
                  <c:v>17</c:v>
                </c:pt>
                <c:pt idx="2">
                  <c:v>52</c:v>
                </c:pt>
                <c:pt idx="3">
                  <c:v>1362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EB-45FD-B1E8-CF523AEA6291}"/>
            </c:ext>
          </c:extLst>
        </c:ser>
        <c:ser>
          <c:idx val="3"/>
          <c:order val="3"/>
          <c:tx>
            <c:strRef>
              <c:f>'POBL OBJETIVO RECIB '!$O$103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F661"/>
            </a:solidFill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'!$O$104:$O$107</c:f>
              <c:numCache>
                <c:formatCode>_(* #,##0_);_(* \(#,##0\);_(* "-"??_);_(@_)</c:formatCode>
                <c:ptCount val="4"/>
                <c:pt idx="0">
                  <c:v>5</c:v>
                </c:pt>
                <c:pt idx="1">
                  <c:v>13</c:v>
                </c:pt>
                <c:pt idx="2">
                  <c:v>28</c:v>
                </c:pt>
                <c:pt idx="3">
                  <c:v>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EB-45FD-B1E8-CF523AEA6291}"/>
            </c:ext>
          </c:extLst>
        </c:ser>
        <c:ser>
          <c:idx val="4"/>
          <c:order val="4"/>
          <c:tx>
            <c:strRef>
              <c:f>'POBL OBJETIVO RECIB '!$P$103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C0FE67"/>
            </a:solidFill>
            <a:ln>
              <a:noFill/>
            </a:ln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'!$P$104:$P$107</c:f>
              <c:numCache>
                <c:formatCode>_(* #,##0_);_(* \(#,##0\);_(* "-"??_);_(@_)</c:formatCode>
                <c:ptCount val="4"/>
                <c:pt idx="0">
                  <c:v>5</c:v>
                </c:pt>
                <c:pt idx="1">
                  <c:v>19</c:v>
                </c:pt>
                <c:pt idx="2">
                  <c:v>50</c:v>
                </c:pt>
                <c:pt idx="3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EB-45FD-B1E8-CF523AEA6291}"/>
            </c:ext>
          </c:extLst>
        </c:ser>
        <c:ser>
          <c:idx val="5"/>
          <c:order val="5"/>
          <c:tx>
            <c:strRef>
              <c:f>'POBL OBJETIVO RECIB '!$Q$103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84848"/>
            </a:solidFill>
            <a:ln>
              <a:noFill/>
            </a:ln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'!$Q$104:$Q$107</c:f>
              <c:numCache>
                <c:formatCode>_(* #,##0_);_(* \(#,##0\);_(* "-"??_);_(@_)</c:formatCode>
                <c:ptCount val="4"/>
                <c:pt idx="0">
                  <c:v>13</c:v>
                </c:pt>
                <c:pt idx="1">
                  <c:v>26</c:v>
                </c:pt>
                <c:pt idx="2">
                  <c:v>43</c:v>
                </c:pt>
                <c:pt idx="3">
                  <c:v>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EB-45FD-B1E8-CF523AEA6291}"/>
            </c:ext>
          </c:extLst>
        </c:ser>
        <c:ser>
          <c:idx val="6"/>
          <c:order val="6"/>
          <c:tx>
            <c:strRef>
              <c:f>'POBL OBJETIVO RECIB '!$R$103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3F55F9"/>
            </a:solidFill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'!$R$104:$R$107</c:f>
              <c:numCache>
                <c:formatCode>_(* #,##0_);_(* \(#,##0\);_(* "-"??_);_(@_)</c:formatCode>
                <c:ptCount val="4"/>
                <c:pt idx="0">
                  <c:v>6</c:v>
                </c:pt>
                <c:pt idx="1">
                  <c:v>29</c:v>
                </c:pt>
                <c:pt idx="2">
                  <c:v>30</c:v>
                </c:pt>
                <c:pt idx="3">
                  <c:v>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EB-45FD-B1E8-CF523AEA6291}"/>
            </c:ext>
          </c:extLst>
        </c:ser>
        <c:ser>
          <c:idx val="7"/>
          <c:order val="7"/>
          <c:tx>
            <c:strRef>
              <c:f>'POBL OBJETIVO RECIB '!$S$103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C3646"/>
            </a:solidFill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'!$S$104:$S$107</c:f>
              <c:numCache>
                <c:formatCode>_(* #,##0_);_(* \(#,##0\);_(* "-"??_);_(@_)</c:formatCode>
                <c:ptCount val="4"/>
                <c:pt idx="0">
                  <c:v>13</c:v>
                </c:pt>
                <c:pt idx="1">
                  <c:v>17</c:v>
                </c:pt>
                <c:pt idx="2">
                  <c:v>25</c:v>
                </c:pt>
                <c:pt idx="3">
                  <c:v>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AEB-45FD-B1E8-CF523AEA6291}"/>
            </c:ext>
          </c:extLst>
        </c:ser>
        <c:ser>
          <c:idx val="8"/>
          <c:order val="8"/>
          <c:tx>
            <c:strRef>
              <c:f>'POBL OBJETIVO RECIB '!$T$103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8C733"/>
            </a:solidFill>
          </c:spPr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'!$T$104:$T$107</c:f>
              <c:numCache>
                <c:formatCode>_(* #,##0_);_(* \(#,##0\);_(* "-"??_);_(@_)</c:formatCode>
                <c:ptCount val="4"/>
                <c:pt idx="0">
                  <c:v>6</c:v>
                </c:pt>
                <c:pt idx="1">
                  <c:v>19</c:v>
                </c:pt>
                <c:pt idx="2">
                  <c:v>36</c:v>
                </c:pt>
                <c:pt idx="3">
                  <c:v>1102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EB-45FD-B1E8-CF523AEA6291}"/>
            </c:ext>
          </c:extLst>
        </c:ser>
        <c:ser>
          <c:idx val="9"/>
          <c:order val="9"/>
          <c:tx>
            <c:strRef>
              <c:f>'POBL OBJETIVO RECIB '!$U$103</c:f>
              <c:strCache>
                <c:ptCount val="1"/>
                <c:pt idx="0">
                  <c:v>2026*</c:v>
                </c:pt>
              </c:strCache>
            </c:strRef>
          </c:tx>
          <c:invertIfNegative val="0"/>
          <c:cat>
            <c:strRef>
              <c:f>'POBL OBJETIVO RECIB '!$A$104:$A$107</c:f>
              <c:strCache>
                <c:ptCount val="4"/>
                <c:pt idx="0">
                  <c:v>ESPECIALIDAD MÉDICA</c:v>
                </c:pt>
                <c:pt idx="1">
                  <c:v>ESPECIALIDAD</c:v>
                </c:pt>
                <c:pt idx="2">
                  <c:v>DOCTORADO</c:v>
                </c:pt>
                <c:pt idx="3">
                  <c:v>MAESTRÍA</c:v>
                </c:pt>
              </c:strCache>
            </c:strRef>
          </c:cat>
          <c:val>
            <c:numRef>
              <c:f>'POBL OBJETIVO RECIB '!$U$104:$U$107</c:f>
              <c:numCache>
                <c:formatCode>0</c:formatCode>
                <c:ptCount val="4"/>
                <c:pt idx="0">
                  <c:v>16</c:v>
                </c:pt>
                <c:pt idx="1">
                  <c:v>22</c:v>
                </c:pt>
                <c:pt idx="2">
                  <c:v>39</c:v>
                </c:pt>
                <c:pt idx="3">
                  <c:v>1162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AEB-45FD-B1E8-CF523AEA6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6802080"/>
        <c:axId val="1876802624"/>
      </c:barChart>
      <c:catAx>
        <c:axId val="187680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876802624"/>
        <c:crosses val="autoZero"/>
        <c:auto val="1"/>
        <c:lblAlgn val="ctr"/>
        <c:lblOffset val="100"/>
        <c:noMultiLvlLbl val="0"/>
      </c:catAx>
      <c:valAx>
        <c:axId val="18768026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  <a:alpha val="50000"/>
                </a:schemeClr>
              </a:solidFill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ln>
            <a:solidFill>
              <a:schemeClr val="bg1">
                <a:lumMod val="85000"/>
                <a:alpha val="19000"/>
              </a:schemeClr>
            </a:solidFill>
          </a:ln>
        </c:spPr>
        <c:crossAx val="187680208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aseline="0">
          <a:solidFill>
            <a:srgbClr val="082CC5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362220449050175E-2"/>
          <c:y val="2.6426341444221315E-2"/>
          <c:w val="0.89794308723221716"/>
          <c:h val="0.507082524337960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'POBL OBJETIVO RECIB '!$P$147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7C7C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6241-4A8F-A6EB-53F4862B6688}"/>
              </c:ext>
            </c:extLst>
          </c:dPt>
          <c:dPt>
            <c:idx val="1"/>
            <c:invertIfNegative val="0"/>
            <c:bubble3D val="0"/>
            <c:spPr>
              <a:solidFill>
                <a:srgbClr val="C7C7C7"/>
              </a:solidFill>
            </c:spPr>
            <c:extLst>
              <c:ext xmlns:c16="http://schemas.microsoft.com/office/drawing/2014/chart" uri="{C3380CC4-5D6E-409C-BE32-E72D297353CC}">
                <c16:uniqueId val="{00000003-6241-4A8F-A6EB-53F4862B6688}"/>
              </c:ext>
            </c:extLst>
          </c:dPt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'!$P$148:$P$149</c:f>
              <c:numCache>
                <c:formatCode>_(* #,##0_);_(* \(#,##0\);_(* "-"??_);_(@_)</c:formatCode>
                <c:ptCount val="2"/>
                <c:pt idx="0">
                  <c:v>296</c:v>
                </c:pt>
                <c:pt idx="1">
                  <c:v>1236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41-4A8F-A6EB-53F4862B6688}"/>
            </c:ext>
          </c:extLst>
        </c:ser>
        <c:ser>
          <c:idx val="1"/>
          <c:order val="1"/>
          <c:tx>
            <c:strRef>
              <c:f>'POBL OBJETIVO RECIB '!$Q$147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8186F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6241-4A8F-A6EB-53F4862B6688}"/>
              </c:ext>
            </c:extLst>
          </c:dPt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'!$Q$148:$Q$149</c:f>
              <c:numCache>
                <c:formatCode>_(* #,##0_);_(* \(#,##0\);_(* "-"??_);_(@_)</c:formatCode>
                <c:ptCount val="2"/>
                <c:pt idx="0">
                  <c:v>250</c:v>
                </c:pt>
                <c:pt idx="1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241-4A8F-A6EB-53F4862B6688}"/>
            </c:ext>
          </c:extLst>
        </c:ser>
        <c:ser>
          <c:idx val="2"/>
          <c:order val="2"/>
          <c:tx>
            <c:strRef>
              <c:f>'POBL OBJETIVO RECIB '!$R$147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EF6B71"/>
            </a:solidFill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'!$R$148:$R$149</c:f>
              <c:numCache>
                <c:formatCode>_(* #,##0_);_(* \(#,##0\);_(* "-"??_);_(@_)</c:formatCode>
                <c:ptCount val="2"/>
                <c:pt idx="0">
                  <c:v>251</c:v>
                </c:pt>
                <c:pt idx="1">
                  <c:v>1192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41-4A8F-A6EB-53F4862B6688}"/>
            </c:ext>
          </c:extLst>
        </c:ser>
        <c:ser>
          <c:idx val="3"/>
          <c:order val="3"/>
          <c:tx>
            <c:strRef>
              <c:f>'POBL OBJETIVO RECIB '!$S$147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F661"/>
            </a:solidFill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'!$S$148:$S$149</c:f>
              <c:numCache>
                <c:formatCode>_(* #,##0_);_(* \(#,##0\);_(* "-"??_);_(@_)</c:formatCode>
                <c:ptCount val="2"/>
                <c:pt idx="0">
                  <c:v>157</c:v>
                </c:pt>
                <c:pt idx="1">
                  <c:v>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241-4A8F-A6EB-53F4862B6688}"/>
            </c:ext>
          </c:extLst>
        </c:ser>
        <c:ser>
          <c:idx val="4"/>
          <c:order val="4"/>
          <c:tx>
            <c:strRef>
              <c:f>'POBL OBJETIVO RECIB '!$T$147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C0FE67"/>
            </a:solidFill>
            <a:ln>
              <a:noFill/>
            </a:ln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'!$T$148:$T$149</c:f>
              <c:numCache>
                <c:formatCode>_(* #,##0_);_(* \(#,##0\);_(* "-"??_);_(@_)</c:formatCode>
                <c:ptCount val="2"/>
                <c:pt idx="0">
                  <c:v>140</c:v>
                </c:pt>
                <c:pt idx="1">
                  <c:v>1034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241-4A8F-A6EB-53F4862B6688}"/>
            </c:ext>
          </c:extLst>
        </c:ser>
        <c:ser>
          <c:idx val="5"/>
          <c:order val="5"/>
          <c:tx>
            <c:strRef>
              <c:f>'POBL OBJETIVO RECIB '!$U$147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84848"/>
            </a:solidFill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'!$U$148:$U$149</c:f>
              <c:numCache>
                <c:formatCode>_(* #,##0_);_(* \(#,##0\);_(* "-"??_);_(@_)</c:formatCode>
                <c:ptCount val="2"/>
                <c:pt idx="0">
                  <c:v>165</c:v>
                </c:pt>
                <c:pt idx="1">
                  <c:v>1026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241-4A8F-A6EB-53F4862B6688}"/>
            </c:ext>
          </c:extLst>
        </c:ser>
        <c:ser>
          <c:idx val="6"/>
          <c:order val="6"/>
          <c:tx>
            <c:strRef>
              <c:f>'POBL OBJETIVO RECIB '!$V$147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3F55F9"/>
            </a:solidFill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'!$V$148:$V$149</c:f>
              <c:numCache>
                <c:formatCode>_(* #,##0_);_(* \(#,##0\);_(* "-"??_);_(@_)</c:formatCode>
                <c:ptCount val="2"/>
                <c:pt idx="0">
                  <c:v>149</c:v>
                </c:pt>
                <c:pt idx="1">
                  <c:v>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241-4A8F-A6EB-53F4862B6688}"/>
            </c:ext>
          </c:extLst>
        </c:ser>
        <c:ser>
          <c:idx val="7"/>
          <c:order val="7"/>
          <c:tx>
            <c:strRef>
              <c:f>'POBL OBJETIVO RECIB '!$W$147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C3646"/>
            </a:solidFill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'!$W$148:$W$149</c:f>
              <c:numCache>
                <c:formatCode>_(* #,##0_);_(* \(#,##0\);_(* "-"??_);_(@_)</c:formatCode>
                <c:ptCount val="2"/>
                <c:pt idx="0">
                  <c:v>173</c:v>
                </c:pt>
                <c:pt idx="1">
                  <c:v>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241-4A8F-A6EB-53F4862B6688}"/>
            </c:ext>
          </c:extLst>
        </c:ser>
        <c:ser>
          <c:idx val="8"/>
          <c:order val="8"/>
          <c:tx>
            <c:strRef>
              <c:f>'POBL OBJETIVO RECIB '!$X$147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8C733"/>
            </a:solidFill>
            <a:ln>
              <a:noFill/>
            </a:ln>
          </c:spPr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'!$X$148:$X$149</c:f>
              <c:numCache>
                <c:formatCode>_(* #,##0_);_(* \(#,##0\);_(* "-"??_);_(@_)</c:formatCode>
                <c:ptCount val="2"/>
                <c:pt idx="0">
                  <c:v>116</c:v>
                </c:pt>
                <c:pt idx="1">
                  <c:v>1047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241-4A8F-A6EB-53F4862B6688}"/>
            </c:ext>
          </c:extLst>
        </c:ser>
        <c:ser>
          <c:idx val="9"/>
          <c:order val="9"/>
          <c:tx>
            <c:strRef>
              <c:f>'POBL OBJETIVO RECIB '!$Y$147</c:f>
              <c:strCache>
                <c:ptCount val="1"/>
                <c:pt idx="0">
                  <c:v>2026*</c:v>
                </c:pt>
              </c:strCache>
            </c:strRef>
          </c:tx>
          <c:invertIfNegative val="0"/>
          <c:cat>
            <c:strRef>
              <c:f>'POBL OBJETIVO RECIB '!$A$148:$A$149</c:f>
              <c:strCache>
                <c:ptCount val="2"/>
                <c:pt idx="0">
                  <c:v>MÉXICO</c:v>
                </c:pt>
                <c:pt idx="1">
                  <c:v>EXTRANJERO</c:v>
                </c:pt>
              </c:strCache>
            </c:strRef>
          </c:cat>
          <c:val>
            <c:numRef>
              <c:f>'POBL OBJETIVO RECIB '!$Y$148:$Y$149</c:f>
              <c:numCache>
                <c:formatCode>0</c:formatCode>
                <c:ptCount val="2"/>
                <c:pt idx="0">
                  <c:v>185</c:v>
                </c:pt>
                <c:pt idx="1">
                  <c:v>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241-4A8F-A6EB-53F4862B6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6795552"/>
        <c:axId val="1876798816"/>
      </c:barChart>
      <c:catAx>
        <c:axId val="187679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876798816"/>
        <c:crosses val="autoZero"/>
        <c:auto val="1"/>
        <c:lblAlgn val="ctr"/>
        <c:lblOffset val="100"/>
        <c:noMultiLvlLbl val="0"/>
      </c:catAx>
      <c:valAx>
        <c:axId val="187679881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  <a:alpha val="55000"/>
                </a:schemeClr>
              </a:solidFill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ln>
            <a:solidFill>
              <a:schemeClr val="bg1">
                <a:lumMod val="65000"/>
                <a:alpha val="50000"/>
              </a:schemeClr>
            </a:solidFill>
          </a:ln>
        </c:spPr>
        <c:txPr>
          <a:bodyPr/>
          <a:lstStyle/>
          <a:p>
            <a:pPr>
              <a:defRPr sz="900" baseline="0"/>
            </a:pPr>
            <a:endParaRPr lang="en-US"/>
          </a:p>
        </c:txPr>
        <c:crossAx val="1876795552"/>
        <c:crosses val="autoZero"/>
        <c:crossBetween val="between"/>
        <c:majorUnit val="300"/>
      </c:valAx>
      <c:dTable>
        <c:showHorzBorder val="1"/>
        <c:showVertBorder val="1"/>
        <c:showOutline val="1"/>
        <c:showKeys val="1"/>
      </c:dTable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baseline="0">
          <a:solidFill>
            <a:srgbClr val="082CC5"/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289833008887"/>
          <c:y val="6.6959397189818526E-2"/>
          <c:w val="0.83485644835440798"/>
          <c:h val="0.468095842473941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'POBL OBJETIVO RECIB '!$I$192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7C7C7"/>
            </a:solidFill>
            <a:ln>
              <a:noFill/>
            </a:ln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'!$I$193:$I$195</c:f>
              <c:numCache>
                <c:formatCode>_(* #,##0_);_(* \(#,##0\);_(* "-"??_);_(@_)</c:formatCode>
                <c:ptCount val="3"/>
                <c:pt idx="0">
                  <c:v>1022</c:v>
                </c:pt>
                <c:pt idx="1">
                  <c:v>389</c:v>
                </c:pt>
                <c:pt idx="2">
                  <c:v>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F1-4987-89E7-6E05D329441E}"/>
            </c:ext>
          </c:extLst>
        </c:ser>
        <c:ser>
          <c:idx val="1"/>
          <c:order val="1"/>
          <c:tx>
            <c:strRef>
              <c:f>'POBL OBJETIVO RECIB '!$J$192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8186F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9FF1-4987-89E7-6E05D329441E}"/>
              </c:ext>
            </c:extLst>
          </c:dPt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'!$J$193:$J$195</c:f>
              <c:numCache>
                <c:formatCode>_(* #,##0_);_(* \(#,##0\);_(* "-"??_);_(@_)</c:formatCode>
                <c:ptCount val="3"/>
                <c:pt idx="0">
                  <c:v>996</c:v>
                </c:pt>
                <c:pt idx="1">
                  <c:v>400</c:v>
                </c:pt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F1-4987-89E7-6E05D329441E}"/>
            </c:ext>
          </c:extLst>
        </c:ser>
        <c:ser>
          <c:idx val="2"/>
          <c:order val="2"/>
          <c:tx>
            <c:strRef>
              <c:f>'POBL OBJETIVO RECIB '!$K$192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EF6B71"/>
            </a:solidFill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'!$K$193:$K$195</c:f>
              <c:numCache>
                <c:formatCode>_(* #,##0_);_(* \(#,##0\);_(* "-"??_);_(@_)</c:formatCode>
                <c:ptCount val="3"/>
                <c:pt idx="0">
                  <c:v>996</c:v>
                </c:pt>
                <c:pt idx="1">
                  <c:v>396</c:v>
                </c:pt>
                <c:pt idx="2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F1-4987-89E7-6E05D329441E}"/>
            </c:ext>
          </c:extLst>
        </c:ser>
        <c:ser>
          <c:idx val="3"/>
          <c:order val="3"/>
          <c:tx>
            <c:strRef>
              <c:f>'POBL OBJETIVO RECIB '!$L$192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F661"/>
            </a:solidFill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'!$L$193:$L$195</c:f>
              <c:numCache>
                <c:formatCode>_(* #,##0_);_(* \(#,##0\);_(* "-"??_);_(@_)</c:formatCode>
                <c:ptCount val="3"/>
                <c:pt idx="0">
                  <c:v>668</c:v>
                </c:pt>
                <c:pt idx="1">
                  <c:v>271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F1-4987-89E7-6E05D329441E}"/>
            </c:ext>
          </c:extLst>
        </c:ser>
        <c:ser>
          <c:idx val="4"/>
          <c:order val="4"/>
          <c:tx>
            <c:strRef>
              <c:f>'POBL OBJETIVO RECIB '!$M$192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C0FE67"/>
            </a:solidFill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'!$M$193:$M$195</c:f>
              <c:numCache>
                <c:formatCode>_(* #,##0_);_(* \(#,##0\);_(* "-"??_);_(@_)</c:formatCode>
                <c:ptCount val="3"/>
                <c:pt idx="0">
                  <c:v>776</c:v>
                </c:pt>
                <c:pt idx="1">
                  <c:v>341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FF1-4987-89E7-6E05D329441E}"/>
            </c:ext>
          </c:extLst>
        </c:ser>
        <c:ser>
          <c:idx val="5"/>
          <c:order val="5"/>
          <c:tx>
            <c:strRef>
              <c:f>'POBL OBJETIVO RECIB '!$N$192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84848"/>
            </a:solidFill>
            <a:ln>
              <a:noFill/>
            </a:ln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'!$N$193:$N$195</c:f>
              <c:numCache>
                <c:formatCode>_(* #,##0_);_(* \(#,##0\);_(* "-"??_);_(@_)</c:formatCode>
                <c:ptCount val="3"/>
                <c:pt idx="0">
                  <c:v>766</c:v>
                </c:pt>
                <c:pt idx="1">
                  <c:v>362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FF1-4987-89E7-6E05D329441E}"/>
            </c:ext>
          </c:extLst>
        </c:ser>
        <c:ser>
          <c:idx val="6"/>
          <c:order val="6"/>
          <c:tx>
            <c:strRef>
              <c:f>'POBL OBJETIVO RECIB '!$O$192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3F55F9"/>
            </a:solidFill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'!$O$193:$O$195</c:f>
              <c:numCache>
                <c:formatCode>_(* #,##0_);_(* \(#,##0\);_(* "-"??_);_(@_)</c:formatCode>
                <c:ptCount val="3"/>
                <c:pt idx="0">
                  <c:v>685</c:v>
                </c:pt>
                <c:pt idx="1">
                  <c:v>289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FF1-4987-89E7-6E05D329441E}"/>
            </c:ext>
          </c:extLst>
        </c:ser>
        <c:ser>
          <c:idx val="7"/>
          <c:order val="7"/>
          <c:tx>
            <c:strRef>
              <c:f>'POBL OBJETIVO RECIB '!$P$192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C3646"/>
            </a:solidFill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'!$P$193:$P$195</c:f>
              <c:numCache>
                <c:formatCode>_(* #,##0_);_(* \(#,##0\);_(* "-"??_);_(@_)</c:formatCode>
                <c:ptCount val="3"/>
                <c:pt idx="0">
                  <c:v>709</c:v>
                </c:pt>
                <c:pt idx="1">
                  <c:v>276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FF1-4987-89E7-6E05D329441E}"/>
            </c:ext>
          </c:extLst>
        </c:ser>
        <c:ser>
          <c:idx val="8"/>
          <c:order val="8"/>
          <c:tx>
            <c:strRef>
              <c:f>'POBL OBJETIVO RECIB '!$Q$192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8C733"/>
            </a:solidFill>
          </c:spPr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'!$Q$193:$Q$195</c:f>
              <c:numCache>
                <c:formatCode>_(* #,##0_);_(* \(#,##0\);_(* "-"??_);_(@_)</c:formatCode>
                <c:ptCount val="3"/>
                <c:pt idx="0">
                  <c:v>820</c:v>
                </c:pt>
                <c:pt idx="1">
                  <c:v>295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FF1-4987-89E7-6E05D329441E}"/>
            </c:ext>
          </c:extLst>
        </c:ser>
        <c:ser>
          <c:idx val="9"/>
          <c:order val="9"/>
          <c:tx>
            <c:strRef>
              <c:f>'POBL OBJETIVO RECIB '!$R$192</c:f>
              <c:strCache>
                <c:ptCount val="1"/>
                <c:pt idx="0">
                  <c:v>2026*</c:v>
                </c:pt>
              </c:strCache>
            </c:strRef>
          </c:tx>
          <c:invertIfNegative val="0"/>
          <c:cat>
            <c:strRef>
              <c:f>'POBL OBJETIVO RECIB '!$A$193:$A$195</c:f>
              <c:strCache>
                <c:ptCount val="3"/>
                <c:pt idx="0">
                  <c:v>PRIVADO</c:v>
                </c:pt>
                <c:pt idx="1">
                  <c:v>PÚBLICO</c:v>
                </c:pt>
                <c:pt idx="2">
                  <c:v>EXTRANJERO</c:v>
                </c:pt>
              </c:strCache>
            </c:strRef>
          </c:cat>
          <c:val>
            <c:numRef>
              <c:f>'POBL OBJETIVO RECIB '!$R$193:$R$195</c:f>
              <c:numCache>
                <c:formatCode>0</c:formatCode>
                <c:ptCount val="3"/>
                <c:pt idx="0">
                  <c:v>835</c:v>
                </c:pt>
                <c:pt idx="1">
                  <c:v>353</c:v>
                </c:pt>
                <c:pt idx="2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FF1-4987-89E7-6E05D3294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6796640"/>
        <c:axId val="1876800448"/>
      </c:barChart>
      <c:catAx>
        <c:axId val="187679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876800448"/>
        <c:crosses val="autoZero"/>
        <c:auto val="1"/>
        <c:lblAlgn val="ctr"/>
        <c:lblOffset val="100"/>
        <c:noMultiLvlLbl val="0"/>
      </c:catAx>
      <c:valAx>
        <c:axId val="187680044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  <a:alpha val="55000"/>
                </a:schemeClr>
              </a:solidFill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txPr>
          <a:bodyPr/>
          <a:lstStyle/>
          <a:p>
            <a:pPr>
              <a:defRPr baseline="0">
                <a:solidFill>
                  <a:srgbClr val="082CC5"/>
                </a:solidFill>
              </a:defRPr>
            </a:pPr>
            <a:endParaRPr lang="en-US"/>
          </a:p>
        </c:txPr>
        <c:crossAx val="18767966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aseline="0">
                <a:solidFill>
                  <a:srgbClr val="082CC5"/>
                </a:solidFill>
              </a:defRPr>
            </a:pPr>
            <a:endParaRPr lang="en-US"/>
          </a:p>
        </c:txPr>
      </c:dTable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 i="0">
                <a:latin typeface="Lausanne 300" panose="02000503040000020004" pitchFamily="2" charset="77"/>
              </a:defRPr>
            </a:pPr>
            <a:r>
              <a:rPr lang="es-MX" b="0" i="0">
                <a:latin typeface="Lausanne 300" panose="02000503040000020004" pitchFamily="2" charset="77"/>
              </a:rPr>
              <a:t>MUJERES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'POBL OBJ AUTORIZ GENERO '!$A$37</c:f>
              <c:strCache>
                <c:ptCount val="1"/>
                <c:pt idx="0">
                  <c:v>RECIBIDAS</c:v>
                </c:pt>
              </c:strCache>
            </c:strRef>
          </c:tx>
          <c:spPr>
            <a:ln>
              <a:solidFill>
                <a:srgbClr val="EC3646"/>
              </a:solidFill>
              <a:prstDash val="solid"/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rgbClr val="EC3646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14C2-4248-BFA1-9B7243BA3F9D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2-14C2-4248-BFA1-9B7243BA3F9D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3-14C2-4248-BFA1-9B7243BA3F9D}"/>
              </c:ext>
            </c:extLst>
          </c:dPt>
          <c:dPt>
            <c:idx val="13"/>
            <c:bubble3D val="0"/>
            <c:spPr>
              <a:ln>
                <a:solidFill>
                  <a:srgbClr val="EC3646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5-14C2-4248-BFA1-9B7243BA3F9D}"/>
              </c:ext>
            </c:extLst>
          </c:dPt>
          <c:cat>
            <c:strRef>
              <c:f>'POBL OBJ AUTORIZ GENERO '!$P$36:$Y$36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</c:strRef>
          </c:cat>
          <c:val>
            <c:numRef>
              <c:f>'POBL OBJ AUTORIZ GENERO '!$P$37:$Y$37</c:f>
              <c:numCache>
                <c:formatCode>_(* #,##0_);_(* \(#,##0\);_(* "-"??_);_(@_)</c:formatCode>
                <c:ptCount val="10"/>
                <c:pt idx="0">
                  <c:v>670</c:v>
                </c:pt>
                <c:pt idx="1">
                  <c:v>650</c:v>
                </c:pt>
                <c:pt idx="2">
                  <c:v>653</c:v>
                </c:pt>
                <c:pt idx="3">
                  <c:v>426</c:v>
                </c:pt>
                <c:pt idx="4">
                  <c:v>549</c:v>
                </c:pt>
                <c:pt idx="5">
                  <c:v>561</c:v>
                </c:pt>
                <c:pt idx="6">
                  <c:v>490</c:v>
                </c:pt>
                <c:pt idx="7">
                  <c:v>509</c:v>
                </c:pt>
                <c:pt idx="8">
                  <c:v>548</c:v>
                </c:pt>
                <c:pt idx="9" formatCode="0">
                  <c:v>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4C2-4248-BFA1-9B7243BA3F9D}"/>
            </c:ext>
          </c:extLst>
        </c:ser>
        <c:ser>
          <c:idx val="1"/>
          <c:order val="1"/>
          <c:tx>
            <c:strRef>
              <c:f>'POBL OBJ AUTORIZ GENERO '!$A$38</c:f>
              <c:strCache>
                <c:ptCount val="1"/>
                <c:pt idx="0">
                  <c:v>AUTORIZADAS</c:v>
                </c:pt>
              </c:strCache>
            </c:strRef>
          </c:tx>
          <c:spPr>
            <a:ln>
              <a:solidFill>
                <a:srgbClr val="F8C733"/>
              </a:solidFill>
              <a:prstDash val="solid"/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rgbClr val="F8C733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8-14C2-4248-BFA1-9B7243BA3F9D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9-14C2-4248-BFA1-9B7243BA3F9D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A-14C2-4248-BFA1-9B7243BA3F9D}"/>
              </c:ext>
            </c:extLst>
          </c:dPt>
          <c:dPt>
            <c:idx val="13"/>
            <c:bubble3D val="0"/>
            <c:spPr>
              <a:ln>
                <a:solidFill>
                  <a:srgbClr val="F8C733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C-14C2-4248-BFA1-9B7243BA3F9D}"/>
              </c:ext>
            </c:extLst>
          </c:dPt>
          <c:cat>
            <c:strRef>
              <c:f>'POBL OBJ AUTORIZ GENERO '!$P$36:$Y$36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</c:strRef>
          </c:cat>
          <c:val>
            <c:numRef>
              <c:f>'POBL OBJ AUTORIZ GENERO '!$P$38:$Y$38</c:f>
              <c:numCache>
                <c:formatCode>_(* #,##0_);_(* \(#,##0\);_(* "-"??_);_(@_)</c:formatCode>
                <c:ptCount val="10"/>
                <c:pt idx="0">
                  <c:v>396</c:v>
                </c:pt>
                <c:pt idx="1">
                  <c:v>399</c:v>
                </c:pt>
                <c:pt idx="2">
                  <c:v>419</c:v>
                </c:pt>
                <c:pt idx="3">
                  <c:v>289</c:v>
                </c:pt>
                <c:pt idx="4">
                  <c:v>427</c:v>
                </c:pt>
                <c:pt idx="5">
                  <c:v>436</c:v>
                </c:pt>
                <c:pt idx="6">
                  <c:v>358</c:v>
                </c:pt>
                <c:pt idx="7">
                  <c:v>380</c:v>
                </c:pt>
                <c:pt idx="8">
                  <c:v>392</c:v>
                </c:pt>
                <c:pt idx="9" formatCode="0">
                  <c:v>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4C2-4248-BFA1-9B7243BA3F9D}"/>
            </c:ext>
          </c:extLst>
        </c:ser>
        <c:ser>
          <c:idx val="2"/>
          <c:order val="2"/>
          <c:tx>
            <c:strRef>
              <c:f>'POBL OBJ AUTORIZ GENERO '!$A$39</c:f>
              <c:strCache>
                <c:ptCount val="1"/>
                <c:pt idx="0">
                  <c:v>ÍNDICE APROBACIÓN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'POBL OBJ AUTORIZ GENERO '!$P$36:$Y$36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</c:strRef>
          </c:cat>
          <c:val>
            <c:numRef>
              <c:f>'POBL OBJ AUTORIZ GENERO '!$P$39:$Y$39</c:f>
              <c:numCache>
                <c:formatCode>0%</c:formatCode>
                <c:ptCount val="10"/>
                <c:pt idx="0">
                  <c:v>0.59104477611940298</c:v>
                </c:pt>
                <c:pt idx="1">
                  <c:v>0.61384615384615382</c:v>
                </c:pt>
                <c:pt idx="2">
                  <c:v>0.64165390505359876</c:v>
                </c:pt>
                <c:pt idx="3">
                  <c:v>0.67840375586854462</c:v>
                </c:pt>
                <c:pt idx="4">
                  <c:v>0.77777777777777779</c:v>
                </c:pt>
                <c:pt idx="5">
                  <c:v>0.77718360071301251</c:v>
                </c:pt>
                <c:pt idx="6">
                  <c:v>0.73061224489795917</c:v>
                </c:pt>
                <c:pt idx="7">
                  <c:v>0.74656188605108054</c:v>
                </c:pt>
                <c:pt idx="8">
                  <c:v>0.71532846715328469</c:v>
                </c:pt>
                <c:pt idx="9">
                  <c:v>0.43529411764705883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4C2-4248-BFA1-9B7243BA3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7855648"/>
        <c:axId val="1877859456"/>
      </c:lineChart>
      <c:catAx>
        <c:axId val="187785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877859456"/>
        <c:crosses val="autoZero"/>
        <c:auto val="1"/>
        <c:lblAlgn val="ctr"/>
        <c:lblOffset val="100"/>
        <c:noMultiLvlLbl val="0"/>
      </c:catAx>
      <c:valAx>
        <c:axId val="187785945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crossAx val="187785564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baseline="0">
          <a:solidFill>
            <a:srgbClr val="082CC5"/>
          </a:solidFill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HOMBRES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'POBL OBJ AUTORIZ GENERO '!$A$41</c:f>
              <c:strCache>
                <c:ptCount val="1"/>
                <c:pt idx="0">
                  <c:v>RECIBIDAS</c:v>
                </c:pt>
              </c:strCache>
            </c:strRef>
          </c:tx>
          <c:spPr>
            <a:ln>
              <a:solidFill>
                <a:srgbClr val="EC3646"/>
              </a:solidFill>
              <a:prstDash val="solid"/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rgbClr val="EC3646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819F-43BA-8D0A-58CE417CCCAD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2-819F-43BA-8D0A-58CE417CCCAD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3-819F-43BA-8D0A-58CE417CCCAD}"/>
              </c:ext>
            </c:extLst>
          </c:dPt>
          <c:dPt>
            <c:idx val="13"/>
            <c:bubble3D val="0"/>
            <c:spPr>
              <a:ln>
                <a:solidFill>
                  <a:srgbClr val="EC3646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5-819F-43BA-8D0A-58CE417CCCAD}"/>
              </c:ext>
            </c:extLst>
          </c:dPt>
          <c:cat>
            <c:strRef>
              <c:f>'POBL OBJ AUTORIZ GENERO '!$P$40:$Y$40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</c:strRef>
          </c:cat>
          <c:val>
            <c:numRef>
              <c:f>'POBL OBJ AUTORIZ GENERO '!$P$41:$Y$41</c:f>
              <c:numCache>
                <c:formatCode>_(* #,##0_);_(* \(#,##0\);_(* "-"??_);_(@_)</c:formatCode>
                <c:ptCount val="10"/>
                <c:pt idx="0">
                  <c:v>862</c:v>
                </c:pt>
                <c:pt idx="1">
                  <c:v>800</c:v>
                </c:pt>
                <c:pt idx="2">
                  <c:v>790</c:v>
                </c:pt>
                <c:pt idx="3">
                  <c:v>542</c:v>
                </c:pt>
                <c:pt idx="4">
                  <c:v>625</c:v>
                </c:pt>
                <c:pt idx="5">
                  <c:v>630</c:v>
                </c:pt>
                <c:pt idx="6">
                  <c:v>534</c:v>
                </c:pt>
                <c:pt idx="7">
                  <c:v>518</c:v>
                </c:pt>
                <c:pt idx="8">
                  <c:v>615</c:v>
                </c:pt>
                <c:pt idx="9" formatCode="0">
                  <c:v>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19F-43BA-8D0A-58CE417CCCAD}"/>
            </c:ext>
          </c:extLst>
        </c:ser>
        <c:ser>
          <c:idx val="1"/>
          <c:order val="1"/>
          <c:tx>
            <c:strRef>
              <c:f>'POBL OBJ AUTORIZ GENERO '!$A$42</c:f>
              <c:strCache>
                <c:ptCount val="1"/>
                <c:pt idx="0">
                  <c:v>AUTORIZADAS</c:v>
                </c:pt>
              </c:strCache>
            </c:strRef>
          </c:tx>
          <c:spPr>
            <a:ln>
              <a:solidFill>
                <a:srgbClr val="F8C733"/>
              </a:solidFill>
              <a:prstDash val="solid"/>
            </a:ln>
          </c:spPr>
          <c:marker>
            <c:symbol val="none"/>
          </c:marker>
          <c:dPt>
            <c:idx val="9"/>
            <c:bubble3D val="0"/>
            <c:spPr>
              <a:ln>
                <a:solidFill>
                  <a:srgbClr val="F8C733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8-819F-43BA-8D0A-58CE417CCCAD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9-819F-43BA-8D0A-58CE417CCCAD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A-819F-43BA-8D0A-58CE417CCCAD}"/>
              </c:ext>
            </c:extLst>
          </c:dPt>
          <c:dPt>
            <c:idx val="13"/>
            <c:bubble3D val="0"/>
            <c:spPr>
              <a:ln>
                <a:solidFill>
                  <a:srgbClr val="F8C733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C-819F-43BA-8D0A-58CE417CCCAD}"/>
              </c:ext>
            </c:extLst>
          </c:dPt>
          <c:cat>
            <c:strRef>
              <c:f>'POBL OBJ AUTORIZ GENERO '!$P$40:$Y$40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</c:strRef>
          </c:cat>
          <c:val>
            <c:numRef>
              <c:f>'POBL OBJ AUTORIZ GENERO '!$P$42:$Y$42</c:f>
              <c:numCache>
                <c:formatCode>_(* #,##0_);_(* \(#,##0\);_(* "-"??_);_(@_)</c:formatCode>
                <c:ptCount val="10"/>
                <c:pt idx="0">
                  <c:v>498</c:v>
                </c:pt>
                <c:pt idx="1">
                  <c:v>488</c:v>
                </c:pt>
                <c:pt idx="2">
                  <c:v>510</c:v>
                </c:pt>
                <c:pt idx="3">
                  <c:v>341</c:v>
                </c:pt>
                <c:pt idx="4">
                  <c:v>479</c:v>
                </c:pt>
                <c:pt idx="5">
                  <c:v>499</c:v>
                </c:pt>
                <c:pt idx="6">
                  <c:v>406</c:v>
                </c:pt>
                <c:pt idx="7">
                  <c:v>404</c:v>
                </c:pt>
                <c:pt idx="8">
                  <c:v>450</c:v>
                </c:pt>
                <c:pt idx="9" formatCode="0">
                  <c:v>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819F-43BA-8D0A-58CE417CCCAD}"/>
            </c:ext>
          </c:extLst>
        </c:ser>
        <c:ser>
          <c:idx val="2"/>
          <c:order val="2"/>
          <c:tx>
            <c:strRef>
              <c:f>'POBL OBJ AUTORIZ GENERO '!$A$43</c:f>
              <c:strCache>
                <c:ptCount val="1"/>
                <c:pt idx="0">
                  <c:v>ÍNDICE APROBACIÓN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'POBL OBJ AUTORIZ GENERO '!$P$40:$Y$40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2026*</c:v>
                </c:pt>
              </c:strCache>
            </c:strRef>
          </c:cat>
          <c:val>
            <c:numRef>
              <c:f>'POBL OBJ AUTORIZ GENERO '!$P$43:$Y$43</c:f>
              <c:numCache>
                <c:formatCode>0%</c:formatCode>
                <c:ptCount val="10"/>
                <c:pt idx="0">
                  <c:v>0.57772621809744784</c:v>
                </c:pt>
                <c:pt idx="1">
                  <c:v>0.61</c:v>
                </c:pt>
                <c:pt idx="2">
                  <c:v>0.64556962025316456</c:v>
                </c:pt>
                <c:pt idx="3">
                  <c:v>0.62915129151291516</c:v>
                </c:pt>
                <c:pt idx="4">
                  <c:v>0.76639999999999997</c:v>
                </c:pt>
                <c:pt idx="5">
                  <c:v>0.79206349206349203</c:v>
                </c:pt>
                <c:pt idx="6">
                  <c:v>0.76029962546816476</c:v>
                </c:pt>
                <c:pt idx="7">
                  <c:v>0.77992277992277992</c:v>
                </c:pt>
                <c:pt idx="8">
                  <c:v>0.73170731707317072</c:v>
                </c:pt>
                <c:pt idx="9">
                  <c:v>0.45807453416149069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819F-43BA-8D0A-58CE417CCC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7852928"/>
        <c:axId val="1877854016"/>
      </c:lineChart>
      <c:catAx>
        <c:axId val="187785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877854016"/>
        <c:crosses val="autoZero"/>
        <c:auto val="1"/>
        <c:lblAlgn val="ctr"/>
        <c:lblOffset val="100"/>
        <c:noMultiLvlLbl val="0"/>
      </c:catAx>
      <c:valAx>
        <c:axId val="187785401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ot"/>
            </a:ln>
          </c:spPr>
        </c:majorGridlines>
        <c:numFmt formatCode="_(* #,##0_);_(* \(#,##0\);_(* &quot;-&quot;??_);_(@_)" sourceLinked="1"/>
        <c:majorTickMark val="none"/>
        <c:minorTickMark val="none"/>
        <c:tickLblPos val="nextTo"/>
        <c:crossAx val="18778529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b="0" i="0" baseline="0">
          <a:solidFill>
            <a:srgbClr val="082CC5"/>
          </a:solidFill>
          <a:latin typeface="Lausanne 350" panose="02000503040000020004" pitchFamily="2" charset="77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6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BFC51B1-2DEB-4984-86DF-56CAFE8690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CA4F747-FEB4-489A-A5B4-8892A1AC78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9664F-8307-4E1C-B4B7-6AA1E0A49BD1}" type="datetimeFigureOut">
              <a:rPr lang="es-MX" smtClean="0"/>
              <a:t>11/09/2026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6A9805-4390-4673-8549-50D2351E3C67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  <a:endParaRPr lang="es-MX" sz="900" dirty="0">
              <a:solidFill>
                <a:srgbClr val="00000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F49887-CD40-4554-B184-9C404A1F8D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C45B3-5187-48ED-98C2-48CC086ABD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692927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5.xm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5E580-EC6B-4948-8C15-DDE310A15501}" type="datetimeFigureOut">
              <a:rPr lang="es-MX" smtClean="0"/>
              <a:t>11/09/2026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es-MX"/>
            </a:lvl1pPr>
          </a:lstStyle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2D6FF-2886-45E0-A908-0ECB66381A4A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586506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  <a:endParaRPr lang="es-MX" sz="900" dirty="0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95158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3024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  <a:endParaRPr lang="es-MX" sz="900" dirty="0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11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82743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12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8805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  <a:endParaRPr lang="es-MX" sz="900" dirty="0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13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71292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  <a:endParaRPr lang="es-MX" sz="900" dirty="0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93541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829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4783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2187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3545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3819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6219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MX" sz="1000" b="1">
                <a:solidFill>
                  <a:srgbClr val="FFFFFF"/>
                </a:solidFill>
              </a:rPr>
              <a:t>Uso Público
</a:t>
            </a:r>
            <a:r>
              <a:rPr lang="es-MX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2D6FF-2886-45E0-A908-0ECB66381A4A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7447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6E77B8-4380-4482-8036-92FE222EB0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33400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812C491-8A37-4A62-8B95-E93BC0E487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6F13EFA-F39A-46DA-80A3-A7FD65085F7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0122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/>
          <p:cNvSpPr txBox="1"/>
          <p:nvPr userDrawn="1"/>
        </p:nvSpPr>
        <p:spPr>
          <a:xfrm>
            <a:off x="4038598" y="6384718"/>
            <a:ext cx="4114796" cy="190240"/>
          </a:xfrm>
          <a:prstGeom prst="rect">
            <a:avLst/>
          </a:prstGeom>
          <a:noFill/>
        </p:spPr>
        <p:txBody>
          <a:bodyPr wrap="square" lIns="108000" tIns="36000" rIns="10800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Publicada-Uso General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5808" y="188640"/>
            <a:ext cx="10972800" cy="720080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s-MX" sz="2800" b="1" kern="1200" dirty="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857403"/>
          </a:xfrm>
        </p:spPr>
        <p:txBody>
          <a:bodyPr/>
          <a:lstStyle>
            <a:lvl1pPr>
              <a:buClr>
                <a:schemeClr val="accent4"/>
              </a:buClr>
              <a:buSzPct val="120000"/>
              <a:buFont typeface="Calibri" pitchFamily="34" charset="0"/>
              <a:buChar char="•"/>
              <a:defRPr sz="1350">
                <a:solidFill>
                  <a:srgbClr val="254061"/>
                </a:solidFill>
              </a:defRPr>
            </a:lvl1pPr>
            <a:lvl2pPr>
              <a:buClr>
                <a:schemeClr val="accent1"/>
              </a:buClr>
              <a:buSzPct val="80000"/>
              <a:defRPr sz="1050">
                <a:solidFill>
                  <a:srgbClr val="254061"/>
                </a:solidFill>
              </a:defRPr>
            </a:lvl2pPr>
            <a:lvl3pPr>
              <a:buClr>
                <a:schemeClr val="accent4"/>
              </a:buClr>
              <a:defRPr sz="1050">
                <a:solidFill>
                  <a:srgbClr val="254061"/>
                </a:solidFill>
              </a:defRPr>
            </a:lvl3pPr>
            <a:lvl4pPr>
              <a:buClr>
                <a:schemeClr val="accent4"/>
              </a:buClr>
              <a:defRPr sz="1050">
                <a:solidFill>
                  <a:srgbClr val="254061"/>
                </a:solidFill>
              </a:defRPr>
            </a:lvl4pPr>
            <a:lvl5pPr>
              <a:buClr>
                <a:schemeClr val="accent4"/>
              </a:buClr>
              <a:defRPr sz="1050">
                <a:solidFill>
                  <a:srgbClr val="25406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99CD27-8F23-4AAB-BD7C-07562BD71B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30" name="Marcador de pie de página 4">
            <a:extLst>
              <a:ext uri="{FF2B5EF4-FFF2-40B4-BE49-F238E27FC236}">
                <a16:creationId xmlns:a16="http://schemas.microsoft.com/office/drawing/2014/main" id="{95179392-C7EA-4389-852F-475AC411014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18" name="Marcador de número de diapositiva 5">
            <a:extLst>
              <a:ext uri="{FF2B5EF4-FFF2-40B4-BE49-F238E27FC236}">
                <a16:creationId xmlns:a16="http://schemas.microsoft.com/office/drawing/2014/main" id="{189424B0-BF16-4382-BAD1-A8D2C8AF6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28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9" name="3 Marcador de fecha">
            <a:extLst>
              <a:ext uri="{FF2B5EF4-FFF2-40B4-BE49-F238E27FC236}">
                <a16:creationId xmlns:a16="http://schemas.microsoft.com/office/drawing/2014/main" id="{7124A3EE-0481-4616-874E-C1907ACE3C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2281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A7AE904-7901-48FD-91AE-C41AD737232C}" type="datetime1">
              <a:rPr lang="es-MX" smtClean="0"/>
              <a:t>11/09/2026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336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B9E6D98-5E7E-4E30-BD2F-D9D893D83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lang="es-MX" sz="4000" b="1" kern="1200" cap="all" dirty="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05055129-F6C7-4178-BA8F-A9DE0FE9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s-MX" dirty="0"/>
              <a:t>Interna-Uso General
Información de uso interno que puede ser utilizada por cualquier empleado del Banco de México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1301D108-94C3-4E19-A5FA-F8C37BC9C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28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3" name="3 Marcador de fecha">
            <a:extLst>
              <a:ext uri="{FF2B5EF4-FFF2-40B4-BE49-F238E27FC236}">
                <a16:creationId xmlns:a16="http://schemas.microsoft.com/office/drawing/2014/main" id="{DF5EE868-344F-4B77-B394-A77F60423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2281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BF6225-1161-414C-BEC9-2B28B01BE9AC}" type="datetime1">
              <a:rPr lang="es-MX" smtClean="0"/>
              <a:t>11/09/2026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2737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38F10CA-3F23-446A-AEFC-3B17D2FCD6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s-MX" sz="2800" b="1" kern="1200" dirty="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F6E24D-6A2C-40F7-97CB-0B4F82CB2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s-MX" dirty="0"/>
              <a:t>Interna-Uso General
Información de uso interno que puede ser utilizada por cualquier empleado del Banco de México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6D3ED18B-8E88-4C91-97CA-FFC54269C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28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2" name="3 Marcador de fecha">
            <a:extLst>
              <a:ext uri="{FF2B5EF4-FFF2-40B4-BE49-F238E27FC236}">
                <a16:creationId xmlns:a16="http://schemas.microsoft.com/office/drawing/2014/main" id="{E8DEA0F7-598B-4286-B164-286DE8BB38B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09600" y="62281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115FF68-20F6-4B24-9D9F-6179289936BA}" type="datetime1">
              <a:rPr lang="es-MX" smtClean="0"/>
              <a:t>11/09/2026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5663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7D454A2-EEB1-4060-AF49-AFDEDCF43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s-MX" sz="2800" b="1" kern="1200" dirty="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57A4186F-4318-4A01-A459-E1863A5EF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s-MX" dirty="0"/>
              <a:t>Interna-Uso General
Información de uso interno que puede ser utilizada por cualquier empleado del Banco de México</a:t>
            </a:r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C6E5F9C6-26D2-40CB-ABE7-116508493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28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4" name="3 Marcador de fecha">
            <a:extLst>
              <a:ext uri="{FF2B5EF4-FFF2-40B4-BE49-F238E27FC236}">
                <a16:creationId xmlns:a16="http://schemas.microsoft.com/office/drawing/2014/main" id="{49CB2511-EBC0-4496-A768-879EF6276DA9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09600" y="62281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8840C0-9060-409A-955B-0DA63C1C747D}" type="datetime1">
              <a:rPr lang="es-MX" smtClean="0"/>
              <a:t>11/09/2026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0737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BA3427E-2CBB-4EA9-B2AD-E99AD7B50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57421A-A37A-4824-B72E-BCC51D88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s-MX" dirty="0"/>
              <a:t>Interna-Uso General
Información de uso interno que puede ser utilizada por cualquier empleado del Banco de México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3095C945-39B4-4700-A3A5-550DFA6F9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28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2" name="3 Marcador de fecha">
            <a:extLst>
              <a:ext uri="{FF2B5EF4-FFF2-40B4-BE49-F238E27FC236}">
                <a16:creationId xmlns:a16="http://schemas.microsoft.com/office/drawing/2014/main" id="{939AFCD3-5FFB-45B7-A746-D0190C9C092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09600" y="62281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269F474-944C-4DC9-9E32-E3E9445233C5}" type="datetime1">
              <a:rPr lang="es-MX" smtClean="0"/>
              <a:t>11/09/2026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1134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1F4B913-17DA-427A-B4A6-36C9B1D865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524"/>
            <a:ext cx="12192000" cy="52677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 dirty="0"/>
              <a:t>Haz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63F988-1239-46DE-8AA0-0DAEE853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s-MX" dirty="0"/>
              <a:t>Interna-Uso General
Información de uso interno que puede ser utilizada por cualquier empleado del Banco de México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B45822F8-72CE-4C08-8110-727131F72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281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3704B38B-2864-4BD7-9F31-EB93D8CA9735}"/>
              </a:ext>
            </a:extLst>
          </p:cNvPr>
          <p:cNvSpPr txBox="1">
            <a:spLocks/>
          </p:cNvSpPr>
          <p:nvPr userDrawn="1"/>
        </p:nvSpPr>
        <p:spPr>
          <a:xfrm>
            <a:off x="8763000" y="63805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MX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B68372-9E4A-4C0E-9325-608311729EAA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3" name="3 Marcador de fecha">
            <a:extLst>
              <a:ext uri="{FF2B5EF4-FFF2-40B4-BE49-F238E27FC236}">
                <a16:creationId xmlns:a16="http://schemas.microsoft.com/office/drawing/2014/main" id="{29B9A803-B322-430F-A00D-79A01A40A11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09600" y="62281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92C1E86-661D-4410-AEB2-B0BB341E0943}" type="datetime1">
              <a:rPr lang="es-MX" smtClean="0"/>
              <a:t>11/09/2026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2499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A6E1A18-7C4A-4D87-AB26-7BCB996536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-69620"/>
            <a:ext cx="12187065" cy="6858000"/>
          </a:xfrm>
          <a:prstGeom prst="rect">
            <a:avLst/>
          </a:prstGeom>
        </p:spPr>
      </p:pic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9A5713-4CB0-4BB5-9E92-BA7A1679F61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/>
          <a:lstStyle>
            <a:lvl1pPr>
              <a:defRPr lang="es-MX"/>
            </a:lvl1pPr>
          </a:lstStyle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320629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595808" y="-27384"/>
            <a:ext cx="109728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Banxico-NEC-azul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268760"/>
            <a:ext cx="109728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70AEA-07EB-4AAA-A5B7-021A5EC17CF4}" type="datetime1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srgbClr val="182B47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11/09/2026</a:t>
            </a:fld>
            <a:endParaRPr kumimoji="0" lang="es-MX" sz="900" b="0" i="0" u="none" strike="noStrike" kern="1200" cap="none" spc="0" normalizeH="0" baseline="0" noProof="0" dirty="0">
              <a:ln>
                <a:noFill/>
              </a:ln>
              <a:solidFill>
                <a:srgbClr val="182B47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9336" y="4437117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75" b="1" i="0" u="none" strike="noStrike" kern="120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75" b="1" i="0" u="none" strike="noStrike" kern="120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CONFIDENCIAL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Estado: </a:t>
            </a:r>
            <a:r>
              <a:rPr kumimoji="0" lang="es-MX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proceso / Versión final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Unidad Administrativa: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Fecha de última actualización: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Fecha de impresión (si aplica): 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0" y="6356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MX"/>
            </a:lvl1pPr>
          </a:lstStyle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AA7267-52BD-40BD-B7AB-AD465F86C5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68372-9E4A-4C0E-9325-608311729EAA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6266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74" r:id="rId8"/>
  </p:sldLayoutIdLst>
  <p:hf hdr="0" dt="0"/>
  <p:txStyles>
    <p:titleStyle>
      <a:lvl1pPr algn="ctr" defTabSz="685800" rtl="0" eaLnBrk="1" latinLnBrk="0" hangingPunct="1">
        <a:spcBef>
          <a:spcPct val="0"/>
        </a:spcBef>
        <a:buNone/>
        <a:defRPr sz="21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accent1"/>
        </a:buClr>
        <a:buSzPct val="50000"/>
        <a:buFont typeface="Wingdings" pitchFamily="2" charset="2"/>
        <a:buChar char="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chart" Target="../charts/chart7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chart" Target="../charts/chart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chart" Target="../charts/chart8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chart" Target="../charts/char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chart" Target="../charts/char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chart" Target="../charts/chart3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chart" Target="../charts/chart4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chart" Target="../charts/chart5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chart" Target="../charts/chart6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F7E0772D-DA9D-0643-B999-AFA9C70D7F87}"/>
              </a:ext>
            </a:extLst>
          </p:cNvPr>
          <p:cNvSpPr txBox="1"/>
          <p:nvPr/>
        </p:nvSpPr>
        <p:spPr>
          <a:xfrm>
            <a:off x="4288444" y="4474513"/>
            <a:ext cx="391798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MX" sz="2250" b="1" dirty="0">
                <a:solidFill>
                  <a:schemeClr val="bg1"/>
                </a:solidFill>
              </a:rPr>
              <a:t>FIDERH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2996B8B-493F-AB48-888D-194A2CEF25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3" y="4182433"/>
            <a:ext cx="1080366" cy="752434"/>
          </a:xfrm>
          <a:prstGeom prst="rect">
            <a:avLst/>
          </a:prstGeom>
        </p:spPr>
      </p:pic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25FEBE-72B3-C281-3187-E7BF52FEBA4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717287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262" y="491574"/>
            <a:ext cx="8866565" cy="71636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SOLICITUDES RECIBIDAS POR SECTOR DE PROCEDENCIA </a:t>
            </a:r>
            <a:b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</a:b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10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2AE05DD-A645-904D-BB5D-DAC9C2D5C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graphicFrame>
        <p:nvGraphicFramePr>
          <p:cNvPr id="3" name="5 Gráfico">
            <a:extLst>
              <a:ext uri="{FF2B5EF4-FFF2-40B4-BE49-F238E27FC236}">
                <a16:creationId xmlns:a16="http://schemas.microsoft.com/office/drawing/2014/main" id="{00000000-0008-0000-05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9122820"/>
              </p:ext>
            </p:extLst>
          </p:nvPr>
        </p:nvGraphicFramePr>
        <p:xfrm>
          <a:off x="1695005" y="1275681"/>
          <a:ext cx="8599251" cy="4711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285C2EB9-BA3B-C274-4B22-6391AD16A4E0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sp>
        <p:nvSpPr>
          <p:cNvPr id="12" name="Marcador de pie de página 11">
            <a:extLst>
              <a:ext uri="{FF2B5EF4-FFF2-40B4-BE49-F238E27FC236}">
                <a16:creationId xmlns:a16="http://schemas.microsoft.com/office/drawing/2014/main" id="{AE2C9F06-7526-89CC-9532-44E98F681E8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113280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716" y="361391"/>
            <a:ext cx="9227389" cy="71636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  <a:ea typeface="+mn-ea"/>
                <a:cs typeface="+mn-cs"/>
              </a:rPr>
              <a:t>EQUIDAD</a:t>
            </a: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 DE GÉNERO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11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6B7B914-F5A6-8641-B5A7-89D1B3932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5955" y="285417"/>
            <a:ext cx="1435848" cy="1190481"/>
          </a:xfrm>
          <a:prstGeom prst="rect">
            <a:avLst/>
          </a:prstGeom>
        </p:spPr>
      </p:pic>
      <p:graphicFrame>
        <p:nvGraphicFramePr>
          <p:cNvPr id="5" name="8 Gráfico">
            <a:extLst>
              <a:ext uri="{FF2B5EF4-FFF2-40B4-BE49-F238E27FC236}">
                <a16:creationId xmlns:a16="http://schemas.microsoft.com/office/drawing/2014/main" id="{00000000-0008-0000-0B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812041"/>
              </p:ext>
            </p:extLst>
          </p:nvPr>
        </p:nvGraphicFramePr>
        <p:xfrm>
          <a:off x="1897200" y="980051"/>
          <a:ext cx="8041697" cy="220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9 Gráfico">
            <a:extLst>
              <a:ext uri="{FF2B5EF4-FFF2-40B4-BE49-F238E27FC236}">
                <a16:creationId xmlns:a16="http://schemas.microsoft.com/office/drawing/2014/main" id="{00000000-0008-0000-0B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269662"/>
              </p:ext>
            </p:extLst>
          </p:nvPr>
        </p:nvGraphicFramePr>
        <p:xfrm>
          <a:off x="1725086" y="3379283"/>
          <a:ext cx="8213811" cy="2257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F0E826B5-A025-A8B9-359E-C0568885DD54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238D61AB-BD1E-5CBE-95E0-3FC06E3560B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155068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4131782-21A3-0646-A8D8-8ECFC32538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12</a:t>
            </a:fld>
            <a:endParaRPr lang="es-MX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9D81304-0D9A-474A-8514-FD5C1E7AF70B}"/>
              </a:ext>
            </a:extLst>
          </p:cNvPr>
          <p:cNvSpPr/>
          <p:nvPr/>
        </p:nvSpPr>
        <p:spPr>
          <a:xfrm>
            <a:off x="0" y="1994618"/>
            <a:ext cx="12192000" cy="2230243"/>
          </a:xfrm>
          <a:prstGeom prst="rect">
            <a:avLst/>
          </a:prstGeom>
          <a:solidFill>
            <a:srgbClr val="58585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1588990-7DC9-454B-BE15-150E24BE85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73" y="2365203"/>
            <a:ext cx="1964253" cy="1489072"/>
          </a:xfrm>
          <a:prstGeom prst="rect">
            <a:avLst/>
          </a:prstGeom>
        </p:spPr>
      </p:pic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4D02675-E7D0-EEDB-FBFD-20A21E6BA7C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129082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F077E5-2A79-682D-C8FF-5101011BA74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129805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2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C41F768-3007-3E46-810F-31EB31E43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611" y="1051137"/>
            <a:ext cx="4302379" cy="3567162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23B8F5F-530F-474D-9648-13A38DF4B97E}"/>
              </a:ext>
            </a:extLst>
          </p:cNvPr>
          <p:cNvSpPr txBox="1"/>
          <p:nvPr/>
        </p:nvSpPr>
        <p:spPr>
          <a:xfrm>
            <a:off x="3061504" y="5018321"/>
            <a:ext cx="60998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dirty="0">
                <a:solidFill>
                  <a:srgbClr val="EC3646"/>
                </a:solidFill>
                <a:latin typeface="Lausanne 250" panose="02000503040000020004" pitchFamily="2" charset="77"/>
              </a:rPr>
              <a:t>www.fiderh.org.mx</a:t>
            </a:r>
            <a:endParaRPr lang="es-ES" sz="3200" dirty="0">
              <a:solidFill>
                <a:srgbClr val="EC3646"/>
              </a:solidFill>
              <a:latin typeface="Lausanne 250" panose="02000503040000020004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DCD1A10-0853-4241-E44B-99B2EF1FCD55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4CA9221D-2134-0348-371B-3F6D9A09C31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3217749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49414"/>
            <a:ext cx="8229600" cy="1238779"/>
          </a:xfrm>
        </p:spPr>
        <p:txBody>
          <a:bodyPr/>
          <a:lstStyle/>
          <a:p>
            <a:pPr lvl="0">
              <a:defRPr/>
            </a:pPr>
            <a:r>
              <a:rPr lang="en-US" sz="4400" dirty="0" err="1">
                <a:solidFill>
                  <a:srgbClr val="212121"/>
                </a:solidFill>
                <a:latin typeface="Lausanne 250" panose="02000503040000020004" pitchFamily="2" charset="77"/>
                <a:cs typeface="Arial" pitchFamily="34" charset="0"/>
              </a:rPr>
              <a:t>Antecedentes</a:t>
            </a:r>
            <a:endParaRPr lang="en-US" sz="4400" dirty="0">
              <a:solidFill>
                <a:srgbClr val="212121"/>
              </a:solidFill>
              <a:latin typeface="Lausanne 250" panose="02000503040000020004" pitchFamily="2" charset="77"/>
              <a:cs typeface="Arial" pitchFamily="34" charset="0"/>
            </a:endParaRPr>
          </a:p>
        </p:txBody>
      </p:sp>
      <p:sp>
        <p:nvSpPr>
          <p:cNvPr id="11" name="2 Marcador de contenido">
            <a:extLst>
              <a:ext uri="{FF2B5EF4-FFF2-40B4-BE49-F238E27FC236}">
                <a16:creationId xmlns:a16="http://schemas.microsoft.com/office/drawing/2014/main" id="{7A79238F-BEEB-4A8D-A9A1-BD2850977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27673"/>
            <a:ext cx="10972800" cy="29211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2400" dirty="0">
                <a:solidFill>
                  <a:srgbClr val="484848"/>
                </a:solidFill>
                <a:latin typeface="Lausanne 250" panose="02000503040000020004" pitchFamily="2" charset="77"/>
                <a:cs typeface="Arial" pitchFamily="34" charset="0"/>
              </a:rPr>
              <a:t>El Fondo para el Desarrollo de Recursos Humanos (FIDERH) es un fideicomiso público, sin estructura orgánica propia, considerado Entidad Paraestatal, administrado por el Banco de México y coordinado sectorialmente por </a:t>
            </a:r>
            <a:r>
              <a:rPr lang="en-US" sz="2400" dirty="0">
                <a:solidFill>
                  <a:srgbClr val="484848"/>
                </a:solidFill>
                <a:latin typeface="Lausanne 250" panose="02000503040000020004" pitchFamily="2" charset="77"/>
                <a:cs typeface="Arial" pitchFamily="34" charset="0"/>
              </a:rPr>
              <a:t>SECIHTI</a:t>
            </a:r>
            <a:r>
              <a:rPr lang="es-MX" sz="2400" dirty="0">
                <a:solidFill>
                  <a:srgbClr val="484848"/>
                </a:solidFill>
                <a:latin typeface="Lausanne 250" panose="02000503040000020004" pitchFamily="2" charset="77"/>
                <a:cs typeface="Arial" pitchFamily="34" charset="0"/>
              </a:rPr>
              <a:t>.  </a:t>
            </a:r>
          </a:p>
          <a:p>
            <a:pPr marL="0" indent="0" algn="just">
              <a:buNone/>
            </a:pPr>
            <a:endParaRPr lang="es-MX" sz="2400" dirty="0">
              <a:solidFill>
                <a:srgbClr val="484848"/>
              </a:solidFill>
              <a:latin typeface="Lausanne 250" panose="02000503040000020004" pitchFamily="2" charset="77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2400" dirty="0">
                <a:solidFill>
                  <a:srgbClr val="484848"/>
                </a:solidFill>
                <a:latin typeface="Lausanne 250" panose="02000503040000020004" pitchFamily="2" charset="77"/>
                <a:cs typeface="Arial" pitchFamily="34" charset="0"/>
              </a:rPr>
              <a:t>FIDERH forma parte del Sistema Nacional de Centros Públicos de </a:t>
            </a:r>
            <a:r>
              <a:rPr lang="en-US" sz="2400" dirty="0">
                <a:solidFill>
                  <a:srgbClr val="484848"/>
                </a:solidFill>
                <a:latin typeface="Lausanne 250" panose="02000503040000020004" pitchFamily="2" charset="77"/>
                <a:cs typeface="Arial" pitchFamily="34" charset="0"/>
              </a:rPr>
              <a:t>SECIHTI</a:t>
            </a:r>
            <a:r>
              <a:rPr lang="es-MX" sz="2400" dirty="0">
                <a:solidFill>
                  <a:srgbClr val="484848"/>
                </a:solidFill>
                <a:latin typeface="Lausanne 250" panose="02000503040000020004" pitchFamily="2" charset="77"/>
                <a:cs typeface="Arial" pitchFamily="34" charset="0"/>
              </a:rPr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3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661991-4F7A-CD47-8505-B07EF9E05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986B4CE-1632-DC9A-B507-50B5B328111A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0F7CCBEC-50EB-F56E-C2F5-4757E4072AB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036631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936" y="345836"/>
            <a:ext cx="8229600" cy="936104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/>
              </a:rPr>
              <a:t>SOLICITUDES DE CRÉDITO 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4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0E655D7-CB5D-B74F-B5F6-2B58934E7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6EBEDFB-6113-ACD1-DFB3-9C53612F3B14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887902"/>
              </p:ext>
            </p:extLst>
          </p:nvPr>
        </p:nvGraphicFramePr>
        <p:xfrm>
          <a:off x="1280388" y="1164911"/>
          <a:ext cx="9631223" cy="4819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Marcador de pie de página 10">
            <a:extLst>
              <a:ext uri="{FF2B5EF4-FFF2-40B4-BE49-F238E27FC236}">
                <a16:creationId xmlns:a16="http://schemas.microsoft.com/office/drawing/2014/main" id="{662470E9-4E77-CDCC-20B4-6001366CEBE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687296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90" y="393269"/>
            <a:ext cx="8000035" cy="936104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ES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CRÉDITOS EN ADMINISTRACIÓN 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173787"/>
            <a:ext cx="2743200" cy="365125"/>
          </a:xfrm>
        </p:spPr>
        <p:txBody>
          <a:bodyPr/>
          <a:lstStyle/>
          <a:p>
            <a:fld id="{78B68372-9E4A-4C0E-9325-608311729EAA}" type="slidenum">
              <a:rPr lang="es-MX" smtClean="0"/>
              <a:pPr/>
              <a:t>5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5B27136-FDAC-9042-B794-33EBC23C1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3D72C58-89C8-C708-4FD6-0CA01146979F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F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454378"/>
              </p:ext>
            </p:extLst>
          </p:nvPr>
        </p:nvGraphicFramePr>
        <p:xfrm>
          <a:off x="1315672" y="1468866"/>
          <a:ext cx="9560655" cy="429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C86E05F7-0B50-4953-9E1C-91F3C889160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56300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256" y="482975"/>
            <a:ext cx="7231944" cy="71636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SOLICITUDES RECIBIDAS POR ÁREA DE ESTUDIO </a:t>
            </a:r>
            <a:b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</a:b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6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31A29C9-4CC1-8943-BCB9-DBAD8486E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4BCDF35-2FD2-E2D7-51A4-16B5623F16E2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00000000-0008-0000-0500-00001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936701"/>
              </p:ext>
            </p:extLst>
          </p:nvPr>
        </p:nvGraphicFramePr>
        <p:xfrm>
          <a:off x="2345749" y="1298113"/>
          <a:ext cx="7500501" cy="463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Marcador de pie de página 11">
            <a:extLst>
              <a:ext uri="{FF2B5EF4-FFF2-40B4-BE49-F238E27FC236}">
                <a16:creationId xmlns:a16="http://schemas.microsoft.com/office/drawing/2014/main" id="{F98E915C-D0A4-8D6C-BC53-B20A4977052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3246200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93" y="544793"/>
            <a:ext cx="7582073" cy="71636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SOLICITUDES RECIBIDAS POR RANGO DE EDAD   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7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F157788-B848-3F44-9B46-A2882A19C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271D831-B33F-B4B9-A1B1-322AC5871B6A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graphicFrame>
        <p:nvGraphicFramePr>
          <p:cNvPr id="5" name="3 Gráfico">
            <a:extLst>
              <a:ext uri="{FF2B5EF4-FFF2-40B4-BE49-F238E27FC236}">
                <a16:creationId xmlns:a16="http://schemas.microsoft.com/office/drawing/2014/main" id="{00000000-0008-0000-05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252976"/>
              </p:ext>
            </p:extLst>
          </p:nvPr>
        </p:nvGraphicFramePr>
        <p:xfrm>
          <a:off x="1885334" y="1220261"/>
          <a:ext cx="8418693" cy="4819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Marcador de pie de página 14">
            <a:extLst>
              <a:ext uri="{FF2B5EF4-FFF2-40B4-BE49-F238E27FC236}">
                <a16:creationId xmlns:a16="http://schemas.microsoft.com/office/drawing/2014/main" id="{15A84F02-8474-2CB0-5FE3-D5389D29687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3449585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2805" y="483124"/>
            <a:ext cx="7420848" cy="71636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SOLICITUDES RECIBIDAS POR NIVEL DE ESTUDIOS</a:t>
            </a:r>
            <a:b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</a:b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 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8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91304"/>
            <a:ext cx="1877122" cy="4568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F157788-B848-3F44-9B46-A2882A19C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graphicFrame>
        <p:nvGraphicFramePr>
          <p:cNvPr id="6" name="3 Gráfico">
            <a:extLst>
              <a:ext uri="{FF2B5EF4-FFF2-40B4-BE49-F238E27FC236}">
                <a16:creationId xmlns:a16="http://schemas.microsoft.com/office/drawing/2014/main" id="{00000000-0008-0000-05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640315"/>
              </p:ext>
            </p:extLst>
          </p:nvPr>
        </p:nvGraphicFramePr>
        <p:xfrm>
          <a:off x="1548162" y="1107693"/>
          <a:ext cx="8725018" cy="4865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EA5BF9C-030D-FD7F-3F2B-73BA15DBBCFB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DC51BB95-8C52-7689-03C2-C85B372EE22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79066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>
            <a:extLst>
              <a:ext uri="{FF2B5EF4-FFF2-40B4-BE49-F238E27FC236}">
                <a16:creationId xmlns:a16="http://schemas.microsoft.com/office/drawing/2014/main" id="{B6BAC12A-F537-4D09-B1F2-B14378B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943" y="389355"/>
            <a:ext cx="6429080" cy="716362"/>
          </a:xfrm>
        </p:spPr>
        <p:txBody>
          <a:bodyPr/>
          <a:lstStyle/>
          <a:p>
            <a:pPr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SOLICITUDES RECIBIDAS POR DESTINO </a:t>
            </a:r>
            <a:b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</a:br>
            <a:r>
              <a:rPr lang="es-MX" sz="2400" b="0" dirty="0">
                <a:solidFill>
                  <a:srgbClr val="484848"/>
                </a:solidFill>
                <a:latin typeface="Lausanne 250" panose="02000503040000020004" pitchFamily="2" charset="77"/>
              </a:rPr>
              <a:t>2017-2026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4BB24C-82B3-40C3-8396-9CC5D67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8B68372-9E4A-4C0E-9325-608311729EAA}" type="slidenum">
              <a:rPr lang="es-MX" smtClean="0"/>
              <a:pPr/>
              <a:t>9</a:t>
            </a:fld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33D4FEA-978D-6B42-9DF5-0D59BDBBF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23829"/>
            <a:ext cx="1877122" cy="4568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996A730-A315-694F-9E01-15E8D795FD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536" y="423829"/>
            <a:ext cx="1236583" cy="1025268"/>
          </a:xfrm>
          <a:prstGeom prst="rect">
            <a:avLst/>
          </a:prstGeom>
        </p:spPr>
      </p:pic>
      <p:graphicFrame>
        <p:nvGraphicFramePr>
          <p:cNvPr id="6" name="4 Gráfico">
            <a:extLst>
              <a:ext uri="{FF2B5EF4-FFF2-40B4-BE49-F238E27FC236}">
                <a16:creationId xmlns:a16="http://schemas.microsoft.com/office/drawing/2014/main" id="{00000000-0008-0000-0500-00000E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946308"/>
              </p:ext>
            </p:extLst>
          </p:nvPr>
        </p:nvGraphicFramePr>
        <p:xfrm>
          <a:off x="1935804" y="1233906"/>
          <a:ext cx="8344160" cy="4822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FC80A252-7D47-F59A-6209-947D470AAB43}"/>
              </a:ext>
            </a:extLst>
          </p:cNvPr>
          <p:cNvSpPr txBox="1"/>
          <p:nvPr/>
        </p:nvSpPr>
        <p:spPr>
          <a:xfrm>
            <a:off x="4853934" y="6016747"/>
            <a:ext cx="23759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100" dirty="0">
                <a:solidFill>
                  <a:srgbClr val="484848"/>
                </a:solidFill>
                <a:latin typeface="Lausanne 250" panose="02000503040000020004" pitchFamily="2" charset="77"/>
              </a:rPr>
              <a:t>Resultados al 31 de agosto de 2026</a:t>
            </a:r>
          </a:p>
          <a:p>
            <a:endParaRPr lang="es-MX" sz="1100" dirty="0">
              <a:solidFill>
                <a:srgbClr val="484848"/>
              </a:solidFill>
              <a:latin typeface="Lausanne 250" panose="02000503040000020004" pitchFamily="2" charset="77"/>
            </a:endParaRP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929F819F-D81F-8614-D1DA-F706E997C50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000">
                <a:solidFill>
                  <a:srgbClr val="FFFFFF"/>
                </a:solidFill>
              </a:rPr>
              <a:t>Uso Público
</a:t>
            </a:r>
            <a:r>
              <a:rPr lang="en-US" sz="900">
                <a:solidFill>
                  <a:srgbClr val="000000"/>
                </a:solidFill>
              </a:rPr>
              <a:t> 
Información de acceso público.</a:t>
            </a:r>
          </a:p>
        </p:txBody>
      </p:sp>
    </p:spTree>
    <p:extLst>
      <p:ext uri="{BB962C8B-B14F-4D97-AF65-F5344CB8AC3E}">
        <p14:creationId xmlns:p14="http://schemas.microsoft.com/office/powerpoint/2010/main" val="2807272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Uso Público&#10; &#10;Información de acceso público."/>
  <p:tag name="BJHEADERFOOTERTEXTMARKING" val="Uso Público&#10; &#10;Información de acceso público."/>
</p:tagLst>
</file>

<file path=ppt/theme/theme1.xml><?xml version="1.0" encoding="utf-8"?>
<a:theme xmlns:a="http://schemas.openxmlformats.org/drawingml/2006/main" name="1_Publicada - Uso General">
  <a:themeElements>
    <a:clrScheme name="Gama Final Banco">
      <a:dk1>
        <a:srgbClr val="182B47"/>
      </a:dk1>
      <a:lt1>
        <a:srgbClr val="FFFFFF"/>
      </a:lt1>
      <a:dk2>
        <a:srgbClr val="00727C"/>
      </a:dk2>
      <a:lt2>
        <a:srgbClr val="8C734A"/>
      </a:lt2>
      <a:accent1>
        <a:srgbClr val="31B133"/>
      </a:accent1>
      <a:accent2>
        <a:srgbClr val="6D3A77"/>
      </a:accent2>
      <a:accent3>
        <a:srgbClr val="3D7DDA"/>
      </a:accent3>
      <a:accent4>
        <a:srgbClr val="FF7800"/>
      </a:accent4>
      <a:accent5>
        <a:srgbClr val="FFCB00"/>
      </a:accent5>
      <a:accent6>
        <a:srgbClr val="BF0A33"/>
      </a:accent6>
      <a:hlink>
        <a:srgbClr val="8C734A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{9AC6AF65-B652-09C0-3DD2-DCEEDEA1DDD4}.potx [solo lectura]" id="{A652F506-0072-41AA-97CC-985CE13E40F4}" vid="{994508D0-5DA1-4951-800E-EF37CFD8F73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AA3E208E83FDE44917D6CF68D32BB6B" ma:contentTypeVersion="1" ma:contentTypeDescription="Crear nuevo documento." ma:contentTypeScope="" ma:versionID="520c68b011c224f62397eb79877f2651">
  <xsd:schema xmlns:xsd="http://www.w3.org/2001/XMLSchema" xmlns:xs="http://www.w3.org/2001/XMLSchema" xmlns:p="http://schemas.microsoft.com/office/2006/metadata/properties" xmlns:ns2="812bebd6-a5f2-43b9-a677-c4f22e7716ac" xmlns:ns3="e923482e-f6dc-47a7-9f73-1851f114d022" targetNamespace="http://schemas.microsoft.com/office/2006/metadata/properties" ma:root="true" ma:fieldsID="306919647d1e624cb89c16a903c32e91" ns2:_="" ns3:_="">
    <xsd:import namespace="812bebd6-a5f2-43b9-a677-c4f22e7716ac"/>
    <xsd:import namespace="e923482e-f6dc-47a7-9f73-1851f114d02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2bebd6-a5f2-43b9-a677-c4f22e7716a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9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entificador persistente" ma:description="Mantener el identificador al agregar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3482e-f6dc-47a7-9f73-1851f114d0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spe:Receivers xmlns:spe="http://schemas.microsoft.com/sharepoint/events"/>
</file>

<file path=customXml/item4.xml><?xml version="1.0" encoding="utf-8"?>
<?mso-contentType ?>
<FormTemplates xmlns="http://schemas.microsoft.com/sharepoint/v3/contenttype/forms"/>
</file>

<file path=customXml/item5.xml><?xml version="1.0" encoding="utf-8"?>
<sisl xmlns:xsd="http://www.w3.org/2001/XMLSchema" xmlns:xsi="http://www.w3.org/2001/XMLSchema-instance" xmlns="http://www.boldonjames.com/2008/01/sie/internal/label" sislVersion="0" policy="2c673f97-f704-441a-a1be-26277c273d44" origin="userSelected">
  <element uid="e00e3787-0bd5-44ea-8e7e-96d4548caa21" value=""/>
</sisl>
</file>

<file path=customXml/itemProps1.xml><?xml version="1.0" encoding="utf-8"?>
<ds:datastoreItem xmlns:ds="http://schemas.openxmlformats.org/officeDocument/2006/customXml" ds:itemID="{06B57D76-147D-4E6C-AB0F-6253EE8053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2bebd6-a5f2-43b9-a677-c4f22e7716ac"/>
    <ds:schemaRef ds:uri="e923482e-f6dc-47a7-9f73-1851f114d0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19FE4D-D06C-45B0-B068-F9A95B485A09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812bebd6-a5f2-43b9-a677-c4f22e7716ac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e923482e-f6dc-47a7-9f73-1851f114d02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3361BD3-CACD-44B7-809D-C4AAF3BD5F5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88A5442-3E1D-4D34-B3A0-421913FF1495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6F82EA96-FC87-4AC5-A9C6-10F2F0DA8E8F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1_Publicada - Uso General</Template>
  <TotalTime>7726</TotalTime>
  <Words>463</Words>
  <Application>Microsoft Office PowerPoint</Application>
  <PresentationFormat>Panorámica</PresentationFormat>
  <Paragraphs>76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Lausanne 250</vt:lpstr>
      <vt:lpstr>Lausanne 300</vt:lpstr>
      <vt:lpstr>Wingdings</vt:lpstr>
      <vt:lpstr>1_Publicada - Uso General</vt:lpstr>
      <vt:lpstr>Presentación de PowerPoint</vt:lpstr>
      <vt:lpstr>Presentación de PowerPoint</vt:lpstr>
      <vt:lpstr>Antecedentes</vt:lpstr>
      <vt:lpstr>SOLICITUDES DE CRÉDITO 2017-2026</vt:lpstr>
      <vt:lpstr>CRÉDITOS EN ADMINISTRACIÓN 2017-2026</vt:lpstr>
      <vt:lpstr>SOLICITUDES RECIBIDAS POR ÁREA DE ESTUDIO  2017-2026</vt:lpstr>
      <vt:lpstr>SOLICITUDES RECIBIDAS POR RANGO DE EDAD   2017-2026</vt:lpstr>
      <vt:lpstr>SOLICITUDES RECIBIDAS POR NIVEL DE ESTUDIOS  2017-2026</vt:lpstr>
      <vt:lpstr>SOLICITUDES RECIBIDAS POR DESTINO  2017-2026</vt:lpstr>
      <vt:lpstr>SOLICITUDES RECIBIDAS POR SECTOR DE PROCEDENCIA  2017-2026</vt:lpstr>
      <vt:lpstr>EQUIDAD DE GÉNERO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FIDERH</dc:creator>
  <cp:keywords>Uso Público</cp:keywords>
  <cp:lastModifiedBy>Aguado López Jorge Angel</cp:lastModifiedBy>
  <cp:revision>227</cp:revision>
  <dcterms:created xsi:type="dcterms:W3CDTF">2021-10-27T16:35:09Z</dcterms:created>
  <dcterms:modified xsi:type="dcterms:W3CDTF">2026-09-11T19:00:28Z</dcterms:modified>
  <cp:category>Uso Público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d18ee8e6-efa1-4262-8b39-dc9b179414e9</vt:lpwstr>
  </property>
  <property fmtid="{D5CDD505-2E9C-101B-9397-08002B2CF9AE}" pid="3" name="bjClsUserRVM">
    <vt:lpwstr>[]</vt:lpwstr>
  </property>
  <property fmtid="{D5CDD505-2E9C-101B-9397-08002B2CF9AE}" pid="4" name="bjSaver">
    <vt:lpwstr>qx41o1JypYdLYKk2ZUhGZytPFs79oPrH</vt:lpwstr>
  </property>
  <property fmtid="{D5CDD505-2E9C-101B-9397-08002B2CF9AE}" pid="5" name="Versión">
    <vt:lpwstr>2.0 24/09/21</vt:lpwstr>
  </property>
  <property fmtid="{D5CDD505-2E9C-101B-9397-08002B2CF9AE}" pid="6" name="ContentTypeId">
    <vt:lpwstr>0x010100EAA3E208E83FDE44917D6CF68D32BB6B</vt:lpwstr>
  </property>
  <property fmtid="{D5CDD505-2E9C-101B-9397-08002B2CF9AE}" pid="7" name="bjDocumentLabelXML">
    <vt:lpwstr>&lt;?xml version="1.0" encoding="us-ascii"?&gt;&lt;sisl xmlns:xsd="http://www.w3.org/2001/XMLSchema" xmlns:xsi="http://www.w3.org/2001/XMLSchema-instance" sislVersion="0" policy="2c673f97-f704-441a-a1be-26277c273d44" origin="userSelected" xmlns="http://www.boldonj</vt:lpwstr>
  </property>
  <property fmtid="{D5CDD505-2E9C-101B-9397-08002B2CF9AE}" pid="8" name="bjDocumentLabelXML-0">
    <vt:lpwstr>ames.com/2008/01/sie/internal/label"&gt;&lt;element uid="e00e3787-0bd5-44ea-8e7e-96d4548caa21" value="" /&gt;&lt;/sisl&gt;</vt:lpwstr>
  </property>
  <property fmtid="{D5CDD505-2E9C-101B-9397-08002B2CF9AE}" pid="9" name="bjSlideMasterFooterText">
    <vt:lpwstr>Uso Público
Información de acceso público.</vt:lpwstr>
  </property>
  <property fmtid="{D5CDD505-2E9C-101B-9397-08002B2CF9AE}" pid="10" name="X-Metadata 2">
    <vt:lpwstr>4c5a5|||f14cf7a0-dd03-4cad-81e7-af3095354730</vt:lpwstr>
  </property>
  <property fmtid="{D5CDD505-2E9C-101B-9397-08002B2CF9AE}" pid="11" name="bjpmDocIH">
    <vt:lpwstr>0xeyd+yWSO/1NsBCfozs9RBrkG9uKsfw</vt:lpwstr>
  </property>
  <property fmtid="{D5CDD505-2E9C-101B-9397-08002B2CF9AE}" pid="12" name="X-Metadata 1">
    <vt:lpwstr>001: G17681 - 002: 170.70.121.25 - 003: 11/09/2026 01:00:28 p. m.</vt:lpwstr>
  </property>
</Properties>
</file>